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Lato" panose="02010600030101010101" charset="0"/>
      <p:regular r:id="rId38"/>
      <p:bold r:id="rId39"/>
      <p:italic r:id="rId40"/>
      <p:boldItalic r:id="rId41"/>
    </p:embeddedFont>
    <p:embeddedFont>
      <p:font typeface="Raleway" panose="02010600030101010101"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31BFF5-86DD-4C28-815D-3DBFCA35BC22}">
  <a:tblStyle styleId="{4031BFF5-86DD-4C28-815D-3DBFCA35BC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efec745c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efec745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2000">
                <a:solidFill>
                  <a:schemeClr val="dk2"/>
                </a:solidFill>
                <a:latin typeface="Lato"/>
                <a:ea typeface="Lato"/>
                <a:cs typeface="Lato"/>
                <a:sym typeface="Lato"/>
              </a:rPr>
              <a:t>e.g. by having an accomplice or hidden eavesdropping device near the victim.</a:t>
            </a:r>
            <a:endParaRPr sz="1800">
              <a:solidFill>
                <a:schemeClr val="dk2"/>
              </a:solidFill>
            </a:endParaRPr>
          </a:p>
          <a:p>
            <a:pPr marL="0" lvl="0" indent="0" algn="l" rtl="0">
              <a:spcBef>
                <a:spcPts val="16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efec745c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efec745c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ee13589bf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ee13589b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2000">
                <a:solidFill>
                  <a:schemeClr val="dk2"/>
                </a:solidFill>
                <a:latin typeface="Lato"/>
                <a:ea typeface="Lato"/>
                <a:cs typeface="Lato"/>
                <a:sym typeface="Lato"/>
              </a:rPr>
              <a:t>e.g. by having an accomplice or hidden eavesdropping device near the victim.</a:t>
            </a:r>
            <a:endParaRPr sz="1800">
              <a:solidFill>
                <a:schemeClr val="dk2"/>
              </a:solidFill>
            </a:endParaRPr>
          </a:p>
          <a:p>
            <a:pPr marL="0" lvl="0" indent="0" algn="l" rtl="0">
              <a:spcBef>
                <a:spcPts val="16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ee13589b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ee13589b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ee13589bf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ee13589b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2000">
                <a:solidFill>
                  <a:schemeClr val="dk2"/>
                </a:solidFill>
                <a:latin typeface="Lato"/>
                <a:ea typeface="Lato"/>
                <a:cs typeface="Lato"/>
                <a:sym typeface="Lato"/>
              </a:rPr>
              <a:t>The server considers the enrolled phone near the login device and then admits the adversary by mistake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ee13589bf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ee13589b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ee13589bf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ee13589b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cc4b7d7b3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4cc4b7d7b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Login client creates 20-dimensional vectors (one dimension per measurement) </a:t>
            </a:r>
            <a:r>
              <a:rPr lang="en" i="1"/>
              <a:t>S</a:t>
            </a:r>
            <a:r>
              <a:rPr lang="en"/>
              <a:t> (for speaker) and </a:t>
            </a:r>
            <a:r>
              <a:rPr lang="en" i="1"/>
              <a:t>M</a:t>
            </a:r>
            <a:r>
              <a:rPr lang="en"/>
              <a:t> (for microphone) </a:t>
            </a:r>
            <a:endParaRPr/>
          </a:p>
          <a:p>
            <a:pPr marL="0" lvl="0" indent="0" algn="l" rtl="0">
              <a:spcBef>
                <a:spcPts val="0"/>
              </a:spcBef>
              <a:spcAft>
                <a:spcPts val="0"/>
              </a:spcAft>
              <a:buNone/>
            </a:pPr>
            <a:r>
              <a:rPr lang="en"/>
              <a:t>Normalizes the vectors to get scores S-hat and M-hat</a:t>
            </a:r>
            <a:endParaRPr/>
          </a:p>
          <a:p>
            <a:pPr marL="0" lvl="0" indent="0" algn="l" rtl="0">
              <a:spcBef>
                <a:spcPts val="0"/>
              </a:spcBef>
              <a:spcAft>
                <a:spcPts val="0"/>
              </a:spcAft>
              <a:buNone/>
            </a:pPr>
            <a:r>
              <a:rPr lang="en"/>
              <a:t>The fingerprint is the concatenation of S-hat and M-hat</a:t>
            </a:r>
            <a:endParaRPr/>
          </a:p>
          <a:p>
            <a:pPr marL="0" lvl="0" indent="0" algn="l" rtl="0">
              <a:spcBef>
                <a:spcPts val="0"/>
              </a:spcBef>
              <a:spcAft>
                <a:spcPts val="0"/>
              </a:spcAft>
              <a:buNone/>
            </a:pPr>
            <a:r>
              <a:rPr lang="en"/>
              <a:t>Process can be repeated, in which case scores are the concatenation of the </a:t>
            </a:r>
            <a:r>
              <a:rPr lang="en" i="1"/>
              <a:t>averages</a:t>
            </a:r>
            <a:r>
              <a:rPr lang="en"/>
              <a:t> of S-hat and M-hat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cc4b7d7b3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cc4b7d7b3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a:t>Precision is ratio of true positives over all selected elements</a:t>
            </a:r>
            <a:br>
              <a:rPr lang="en" sz="1200"/>
            </a:br>
            <a:r>
              <a:rPr lang="en" sz="1200"/>
              <a:t>Recall is ratio of selected positives to all positives</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cc4b7d7b3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cc4b7d7b3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Login device emits up-chirp, prover phone emits down-chirp</a:t>
            </a:r>
            <a:endParaRPr/>
          </a:p>
          <a:p>
            <a:pPr marL="914400" lvl="1" indent="-298450" algn="l" rtl="0">
              <a:spcBef>
                <a:spcPts val="0"/>
              </a:spcBef>
              <a:spcAft>
                <a:spcPts val="0"/>
              </a:spcAft>
              <a:buSzPts val="1100"/>
              <a:buChar char="○"/>
            </a:pPr>
            <a:r>
              <a:rPr lang="en"/>
              <a:t>High auto-correlation, low cross-correlation allow for easy distinguishing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cb70cfc9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cb70cfc9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cc4b7d7b3_2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cc4b7d7b3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f7a75a4f1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f7a75a4f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ee13589bf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4ee13589b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the MiM attack, we placed one monitoring phone near the victim device.The monitoring phone was connected with another phone far away from the victim device through Wi-Fi.</a:t>
            </a:r>
            <a:endParaRPr/>
          </a:p>
          <a:p>
            <a:pPr marL="0" lvl="0" indent="0" algn="l" rtl="0">
              <a:spcBef>
                <a:spcPts val="0"/>
              </a:spcBef>
              <a:spcAft>
                <a:spcPts val="0"/>
              </a:spcAft>
              <a:buNone/>
            </a:pPr>
            <a:r>
              <a:rPr lang="en"/>
              <a:t> For the co-located attack, we placed the login device close to the victim device. The co-located attack succeeds if the login device correctly extracts the one-time passcode from the audio signal transmitted by the victim device.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ee13589bf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4ee13589bf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They use 9 mobile devices, </a:t>
            </a:r>
            <a:endParaRPr/>
          </a:p>
          <a:p>
            <a:pPr marL="0" lvl="0" indent="0" algn="l" rtl="0">
              <a:lnSpc>
                <a:spcPct val="115000"/>
              </a:lnSpc>
              <a:spcBef>
                <a:spcPts val="0"/>
              </a:spcBef>
              <a:spcAft>
                <a:spcPts val="0"/>
              </a:spcAft>
              <a:buClr>
                <a:schemeClr val="dk1"/>
              </a:buClr>
              <a:buSzPts val="1100"/>
              <a:buFont typeface="Arial"/>
              <a:buNone/>
            </a:pPr>
            <a:r>
              <a:rPr lang="en"/>
              <a:t>We first chose a Samsung Galaxy 5 as the user’s device and extracted its fingerprint with every other device. The extracted acoustic fingerprints are shown in Fig. 8. </a:t>
            </a:r>
            <a:endParaRPr/>
          </a:p>
          <a:p>
            <a:pPr marL="0" lvl="0" indent="0" algn="l" rtl="0">
              <a:lnSpc>
                <a:spcPct val="115000"/>
              </a:lnSpc>
              <a:spcBef>
                <a:spcPts val="0"/>
              </a:spcBef>
              <a:spcAft>
                <a:spcPts val="0"/>
              </a:spcAft>
              <a:buClr>
                <a:schemeClr val="dk1"/>
              </a:buClr>
              <a:buSzPts val="1100"/>
              <a:buFont typeface="Arial"/>
              <a:buNone/>
            </a:pPr>
            <a:r>
              <a:rPr lang="en"/>
              <a:t>As we can see, the fingerprints of the same device extracted by different devices are very similar.</a:t>
            </a: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f8638205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f8638205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1A1A1A"/>
                </a:solidFill>
              </a:rPr>
              <a:t>the Euclidean distance between each runtime fingerprint and its corresponding copy stored at the web server.</a:t>
            </a:r>
            <a:endParaRPr sz="1800">
              <a:solidFill>
                <a:srgbClr val="1A1A1A"/>
              </a:solidFill>
            </a:endParaRPr>
          </a:p>
          <a:p>
            <a:pPr marL="0" lvl="0" indent="0" algn="l" rtl="0">
              <a:spcBef>
                <a:spcPts val="0"/>
              </a:spcBef>
              <a:spcAft>
                <a:spcPts val="0"/>
              </a:spcAft>
              <a:buNone/>
            </a:pPr>
            <a:r>
              <a:rPr lang="en" sz="1800">
                <a:solidFill>
                  <a:srgbClr val="1A1A1A"/>
                </a:solidFill>
              </a:rPr>
              <a:t>Only three of the 1,120 runtime fingerprints are more than τ = 0.4 away from the corresponding stored copies. </a:t>
            </a:r>
            <a:endParaRPr sz="1800">
              <a:solidFill>
                <a:srgbClr val="1A1A1A"/>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f8638205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f8638205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f7a75a4f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f7a75a4f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88900" algn="l" rtl="0">
              <a:lnSpc>
                <a:spcPct val="115000"/>
              </a:lnSpc>
              <a:spcBef>
                <a:spcPts val="0"/>
              </a:spcBef>
              <a:spcAft>
                <a:spcPts val="0"/>
              </a:spcAft>
              <a:buClr>
                <a:srgbClr val="000000"/>
              </a:buClr>
              <a:buSzPts val="1100"/>
              <a:buFont typeface="Arial"/>
              <a:buNone/>
            </a:pPr>
            <a:r>
              <a:rPr lang="en" sz="1200">
                <a:solidFill>
                  <a:schemeClr val="dk1"/>
                </a:solidFill>
              </a:rPr>
              <a:t>The monitoring phone was connected with another phone far away from the victim device through Wi-Fi. </a:t>
            </a:r>
            <a:endParaRPr sz="1200">
              <a:solidFill>
                <a:schemeClr val="dk1"/>
              </a:solidFill>
            </a:endParaRPr>
          </a:p>
          <a:p>
            <a:pPr marL="0" lvl="0" indent="88900" algn="l" rtl="0">
              <a:lnSpc>
                <a:spcPct val="115000"/>
              </a:lnSpc>
              <a:spcBef>
                <a:spcPts val="0"/>
              </a:spcBef>
              <a:spcAft>
                <a:spcPts val="0"/>
              </a:spcAft>
              <a:buClr>
                <a:srgbClr val="000000"/>
              </a:buClr>
              <a:buSzPts val="1100"/>
              <a:buFont typeface="Arial"/>
              <a:buNone/>
            </a:pPr>
            <a:endParaRPr sz="1200">
              <a:solidFill>
                <a:schemeClr val="dk1"/>
              </a:solidFill>
            </a:endParaRPr>
          </a:p>
          <a:p>
            <a:pPr marL="0" lvl="0" indent="88900" algn="l" rtl="0">
              <a:lnSpc>
                <a:spcPct val="115000"/>
              </a:lnSpc>
              <a:spcBef>
                <a:spcPts val="0"/>
              </a:spcBef>
              <a:spcAft>
                <a:spcPts val="0"/>
              </a:spcAft>
              <a:buClr>
                <a:srgbClr val="000000"/>
              </a:buClr>
              <a:buSzPts val="1100"/>
              <a:buFont typeface="Arial"/>
              <a:buNone/>
            </a:pPr>
            <a:r>
              <a:rPr lang="en" sz="1200">
                <a:solidFill>
                  <a:schemeClr val="dk1"/>
                </a:solidFill>
              </a:rPr>
              <a:t>When the victim’s device transmitted a one-time passcode via acoustic channels, the monitoring phone recorded the audio and forwarded it to the remote phone, which then plays the received audio using its speaker. </a:t>
            </a:r>
            <a:endParaRP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f7a75a4f1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f7a75a4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88900" algn="l" rtl="0">
              <a:lnSpc>
                <a:spcPct val="115000"/>
              </a:lnSpc>
              <a:spcBef>
                <a:spcPts val="0"/>
              </a:spcBef>
              <a:spcAft>
                <a:spcPts val="0"/>
              </a:spcAft>
              <a:buClr>
                <a:schemeClr val="dk1"/>
              </a:buClr>
              <a:buSzPts val="1100"/>
              <a:buFont typeface="Arial"/>
              <a:buNone/>
            </a:pPr>
            <a:r>
              <a:rPr lang="en"/>
              <a:t> Since the later one is actually the fingerprint of the relaying Nexus 7, we can see the significant difference in Fig. 11, based on which the web server can easily deny the illegitimate login request.</a:t>
            </a: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cc4b7d7b3_1_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cc4b7d7b3_1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ranging accuracy for T&amp;P and P&amp;P is quite high with the average error in both cases below 5cm in all three environments. In contrast, the ranging accuracy for L&amp;P is slightly lower with the average error around 4.2cm, 6.2cm, and 6.3cm in the office, bookstore and coffee house, respectively. </a:t>
            </a:r>
            <a:endParaRPr/>
          </a:p>
          <a:p>
            <a:pPr marL="0" lvl="0" indent="0" algn="l" rtl="0">
              <a:spcBef>
                <a:spcPts val="0"/>
              </a:spcBef>
              <a:spcAft>
                <a:spcPts val="0"/>
              </a:spcAft>
              <a:buNone/>
            </a:pPr>
            <a:r>
              <a:rPr lang="en"/>
              <a:t>reason is that the laptop’s microphone is at the top of the screen, while its speaker is behind the keyboard. The distance between the laptop’s speaker and microphone is affected by the screen-keyboard angle, which introduced additional errors into the ranging result in comparison with the other two cases.</a:t>
            </a:r>
            <a:endParaRPr/>
          </a:p>
          <a:p>
            <a:pPr marL="0" lvl="0" indent="0" algn="l" rtl="0">
              <a:spcBef>
                <a:spcPts val="0"/>
              </a:spcBef>
              <a:spcAft>
                <a:spcPts val="0"/>
              </a:spcAft>
              <a:buNone/>
            </a:pP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f7a75a4f1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4f7a75a4f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when the distance is less than 40cm, the authentication attempt succeeds for at least 98% of the cases </a:t>
            </a:r>
            <a:endParaRPr/>
          </a:p>
          <a:p>
            <a:pPr marL="0" lvl="0" indent="0" algn="l" rtl="0">
              <a:lnSpc>
                <a:spcPct val="115000"/>
              </a:lnSpc>
              <a:spcBef>
                <a:spcPts val="0"/>
              </a:spcBef>
              <a:spcAft>
                <a:spcPts val="0"/>
              </a:spcAft>
              <a:buNone/>
            </a:pPr>
            <a:r>
              <a:rPr lang="en"/>
              <a:t>when the distance is 50cm, the successful authentication rate drops to around 80%, which is mainly caused by the ranging error. </a:t>
            </a:r>
            <a:endParaRPr/>
          </a:p>
          <a:p>
            <a:pPr marL="0" lvl="0" indent="0" algn="l" rtl="0">
              <a:lnSpc>
                <a:spcPct val="115000"/>
              </a:lnSpc>
              <a:spcBef>
                <a:spcPts val="0"/>
              </a:spcBef>
              <a:spcAft>
                <a:spcPts val="0"/>
              </a:spcAft>
              <a:buNone/>
            </a:pPr>
            <a:r>
              <a:rPr lang="en"/>
              <a:t>Moreover, if an attacker launches the co-located attack from a distance of 60cm or larger from the login device, almost none of his authentication attempts can succeed.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cb70cfc9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cb70cfc9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f7a75a4f1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f7a75a4f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f7a75a4f1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4f7a75a4f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cc4b7d7b3_1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4cc4b7d7b3_1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4e299fa4f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4e299fa4f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4e299fa4f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4e299fa4f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cc4b7d7b3_1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cc4b7d7b3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eb6eb666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eb6eb6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f5e9ffc8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f5e9ffc8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f5e9ffc8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f5e9ffc8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f5e9ffc8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f5e9ffc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e299fa4f9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e299fa4f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e299fa4f9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e299fa4f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800">
                <a:solidFill>
                  <a:schemeClr val="dk1"/>
                </a:solidFill>
              </a:rPr>
              <a:t>The user has possession of the 2FA device, which is </a:t>
            </a:r>
            <a:r>
              <a:rPr lang="en" sz="1800" i="1">
                <a:solidFill>
                  <a:schemeClr val="dk1"/>
                </a:solidFill>
              </a:rPr>
              <a:t>not</a:t>
            </a:r>
            <a:r>
              <a:rPr lang="en" sz="1800">
                <a:solidFill>
                  <a:schemeClr val="dk1"/>
                </a:solidFill>
              </a:rPr>
              <a:t> compromised</a:t>
            </a:r>
            <a:endParaRPr sz="1800">
              <a:solidFill>
                <a:schemeClr val="dk1"/>
              </a:solidFill>
            </a:endParaRPr>
          </a:p>
          <a:p>
            <a:pPr marL="457200" lvl="0" indent="0" algn="l" rtl="0">
              <a:lnSpc>
                <a:spcPct val="115000"/>
              </a:lnSpc>
              <a:spcBef>
                <a:spcPts val="1600"/>
              </a:spcBef>
              <a:spcAft>
                <a:spcPts val="1600"/>
              </a:spcAft>
              <a:buNone/>
            </a:pPr>
            <a:r>
              <a:rPr lang="en" sz="1800">
                <a:solidFill>
                  <a:schemeClr val="dk1"/>
                </a:solidFill>
              </a:rPr>
              <a:t>The attack is successful if the web server is convinced that theadversary has the enrolled phone associated with the user-name.</a:t>
            </a:r>
            <a:endParaRPr sz="18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usenix.org/node/19098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en.wikipedia.org/wiki/SlickLogi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519625" y="1403400"/>
            <a:ext cx="8108100" cy="140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00000"/>
                </a:solidFill>
              </a:rPr>
              <a:t>Proximity-Proof: Secure and Usable Mobile Two-Factor Authentication</a:t>
            </a:r>
            <a:endParaRPr sz="3600">
              <a:solidFill>
                <a:srgbClr val="000000"/>
              </a:solidFill>
            </a:endParaRPr>
          </a:p>
        </p:txBody>
      </p:sp>
      <p:sp>
        <p:nvSpPr>
          <p:cNvPr id="87" name="Google Shape;87;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Presented by Kyle Ebding and Yuchen Yuan </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1634750" y="893450"/>
            <a:ext cx="560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Man-in-the-Middle(MiM) attack</a:t>
            </a:r>
            <a:endParaRPr/>
          </a:p>
        </p:txBody>
      </p:sp>
      <p:pic>
        <p:nvPicPr>
          <p:cNvPr id="148" name="Google Shape;148;p22"/>
          <p:cNvPicPr preferRelativeResize="0"/>
          <p:nvPr/>
        </p:nvPicPr>
        <p:blipFill rotWithShape="1">
          <a:blip r:embed="rId3">
            <a:alphaModFix/>
          </a:blip>
          <a:srcRect t="15765" b="23920"/>
          <a:stretch/>
        </p:blipFill>
        <p:spPr>
          <a:xfrm>
            <a:off x="2206100" y="1705700"/>
            <a:ext cx="4171850" cy="1948851"/>
          </a:xfrm>
          <a:prstGeom prst="rect">
            <a:avLst/>
          </a:prstGeom>
          <a:noFill/>
          <a:ln>
            <a:noFill/>
          </a:ln>
        </p:spPr>
      </p:pic>
      <p:sp>
        <p:nvSpPr>
          <p:cNvPr id="149" name="Google Shape;149;p22"/>
          <p:cNvSpPr txBox="1"/>
          <p:nvPr/>
        </p:nvSpPr>
        <p:spPr>
          <a:xfrm>
            <a:off x="181975" y="3654550"/>
            <a:ext cx="8649000" cy="12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Suppose Alice wishes to communicate with Bob. </a:t>
            </a:r>
            <a:endParaRPr sz="1800"/>
          </a:p>
          <a:p>
            <a:pPr marL="0" lvl="0" indent="0" algn="l" rtl="0">
              <a:spcBef>
                <a:spcPts val="0"/>
              </a:spcBef>
              <a:spcAft>
                <a:spcPts val="0"/>
              </a:spcAft>
              <a:buNone/>
            </a:pPr>
            <a:r>
              <a:rPr lang="en" sz="1800"/>
              <a:t>Meanwhile, Mallory wishes to intercept the conversation to eavesdrop and optionally to deliver a false message to Bob.</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3"/>
          <p:cNvPicPr preferRelativeResize="0"/>
          <p:nvPr/>
        </p:nvPicPr>
        <p:blipFill>
          <a:blip r:embed="rId3">
            <a:alphaModFix/>
          </a:blip>
          <a:stretch>
            <a:fillRect/>
          </a:stretch>
        </p:blipFill>
        <p:spPr>
          <a:xfrm>
            <a:off x="0" y="729800"/>
            <a:ext cx="10809249" cy="3995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1659175" y="874600"/>
            <a:ext cx="560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Man-in-the-Middle(MiM) attack</a:t>
            </a:r>
            <a:endParaRPr/>
          </a:p>
        </p:txBody>
      </p:sp>
      <p:pic>
        <p:nvPicPr>
          <p:cNvPr id="160" name="Google Shape;160;p24"/>
          <p:cNvPicPr preferRelativeResize="0"/>
          <p:nvPr/>
        </p:nvPicPr>
        <p:blipFill rotWithShape="1">
          <a:blip r:embed="rId3">
            <a:alphaModFix/>
          </a:blip>
          <a:srcRect l="2079" t="3792" r="1665" b="10590"/>
          <a:stretch/>
        </p:blipFill>
        <p:spPr>
          <a:xfrm>
            <a:off x="51500" y="2089875"/>
            <a:ext cx="4186925" cy="2685800"/>
          </a:xfrm>
          <a:prstGeom prst="rect">
            <a:avLst/>
          </a:prstGeom>
          <a:noFill/>
          <a:ln>
            <a:noFill/>
          </a:ln>
        </p:spPr>
      </p:pic>
      <p:sp>
        <p:nvSpPr>
          <p:cNvPr id="161" name="Google Shape;161;p24"/>
          <p:cNvSpPr txBox="1">
            <a:spLocks noGrp="1"/>
          </p:cNvSpPr>
          <p:nvPr>
            <p:ph type="body" idx="1"/>
          </p:nvPr>
        </p:nvSpPr>
        <p:spPr>
          <a:xfrm>
            <a:off x="4344000" y="1655750"/>
            <a:ext cx="4841400" cy="329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The adversary sets up a high-speed, invisible channel between the enrolled phone and the adversarial login device.</a:t>
            </a:r>
            <a:endParaRPr sz="1800">
              <a:solidFill>
                <a:schemeClr val="dk2"/>
              </a:solidFill>
            </a:endParaRPr>
          </a:p>
          <a:p>
            <a:pPr marL="0" lvl="0" indent="0" algn="l" rtl="0">
              <a:spcBef>
                <a:spcPts val="1600"/>
              </a:spcBef>
              <a:spcAft>
                <a:spcPts val="1600"/>
              </a:spcAft>
              <a:buNone/>
            </a:pPr>
            <a:r>
              <a:rPr lang="en" sz="1800">
                <a:solidFill>
                  <a:schemeClr val="dk2"/>
                </a:solidFill>
                <a:latin typeface="Arial"/>
                <a:ea typeface="Arial"/>
                <a:cs typeface="Arial"/>
                <a:sym typeface="Arial"/>
              </a:rPr>
              <a:t>When the adversary attempts to log in,the web server triggers the enrolled phone to generate an automatic 2FA response which is relayed in real time to the login device via the adversarial channel.</a:t>
            </a: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5"/>
          <p:cNvPicPr preferRelativeResize="0"/>
          <p:nvPr/>
        </p:nvPicPr>
        <p:blipFill>
          <a:blip r:embed="rId3">
            <a:alphaModFix/>
          </a:blip>
          <a:stretch>
            <a:fillRect/>
          </a:stretch>
        </p:blipFill>
        <p:spPr>
          <a:xfrm>
            <a:off x="2050850" y="917675"/>
            <a:ext cx="6229350" cy="392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1665650" y="840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Co-located Attacks</a:t>
            </a:r>
            <a:endParaRPr/>
          </a:p>
        </p:txBody>
      </p:sp>
      <p:sp>
        <p:nvSpPr>
          <p:cNvPr id="172" name="Google Shape;172;p26"/>
          <p:cNvSpPr txBox="1">
            <a:spLocks noGrp="1"/>
          </p:cNvSpPr>
          <p:nvPr>
            <p:ph type="body" idx="1"/>
          </p:nvPr>
        </p:nvSpPr>
        <p:spPr>
          <a:xfrm>
            <a:off x="4239250" y="1508875"/>
            <a:ext cx="4787100" cy="271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2"/>
                </a:solidFill>
              </a:rPr>
              <a:t>The adversary is physically co-located with the victim such as in a library, a bar or other often crowded public venues. </a:t>
            </a:r>
            <a:endParaRPr sz="2000">
              <a:solidFill>
                <a:schemeClr val="dk2"/>
              </a:solidFill>
            </a:endParaRPr>
          </a:p>
          <a:p>
            <a:pPr marL="0" lvl="0" indent="0" algn="l" rtl="0">
              <a:spcBef>
                <a:spcPts val="1600"/>
              </a:spcBef>
              <a:spcAft>
                <a:spcPts val="0"/>
              </a:spcAft>
              <a:buNone/>
            </a:pPr>
            <a:r>
              <a:rPr lang="en" sz="2000">
                <a:solidFill>
                  <a:schemeClr val="dk2"/>
                </a:solidFill>
              </a:rPr>
              <a:t>The adversary’s attempted login again triggers an automatic response from the enrolled phone, which can be directly received by the adversary’s login device.</a:t>
            </a:r>
            <a:endParaRPr sz="2000">
              <a:solidFill>
                <a:schemeClr val="dk2"/>
              </a:solidFill>
            </a:endParaRPr>
          </a:p>
          <a:p>
            <a:pPr marL="0" lvl="0" indent="0" algn="l" rtl="0">
              <a:lnSpc>
                <a:spcPct val="100000"/>
              </a:lnSpc>
              <a:spcBef>
                <a:spcPts val="1600"/>
              </a:spcBef>
              <a:spcAft>
                <a:spcPts val="0"/>
              </a:spcAft>
              <a:buClr>
                <a:srgbClr val="000000"/>
              </a:buClr>
              <a:buSzPts val="1100"/>
              <a:buFont typeface="Arial"/>
              <a:buNone/>
            </a:pPr>
            <a:endParaRPr sz="2000">
              <a:solidFill>
                <a:schemeClr val="dk2"/>
              </a:solidFill>
            </a:endParaRPr>
          </a:p>
          <a:p>
            <a:pPr marL="0" lvl="0" indent="0" algn="l" rtl="0">
              <a:spcBef>
                <a:spcPts val="0"/>
              </a:spcBef>
              <a:spcAft>
                <a:spcPts val="1600"/>
              </a:spcAft>
              <a:buNone/>
            </a:pPr>
            <a:endParaRPr sz="2000">
              <a:solidFill>
                <a:schemeClr val="dk2"/>
              </a:solidFill>
            </a:endParaRPr>
          </a:p>
        </p:txBody>
      </p:sp>
      <p:pic>
        <p:nvPicPr>
          <p:cNvPr id="173" name="Google Shape;173;p26"/>
          <p:cNvPicPr preferRelativeResize="0"/>
          <p:nvPr/>
        </p:nvPicPr>
        <p:blipFill rotWithShape="1">
          <a:blip r:embed="rId3">
            <a:alphaModFix/>
          </a:blip>
          <a:srcRect l="9634" t="5769" r="2700" b="4075"/>
          <a:stretch/>
        </p:blipFill>
        <p:spPr>
          <a:xfrm>
            <a:off x="294325" y="1942600"/>
            <a:ext cx="3732975" cy="2747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1684400" y="834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Resilience to MiM Attacks</a:t>
            </a:r>
            <a:endParaRPr/>
          </a:p>
        </p:txBody>
      </p:sp>
      <p:sp>
        <p:nvSpPr>
          <p:cNvPr id="179" name="Google Shape;179;p27"/>
          <p:cNvSpPr txBox="1">
            <a:spLocks noGrp="1"/>
          </p:cNvSpPr>
          <p:nvPr>
            <p:ph type="body" idx="1"/>
          </p:nvPr>
        </p:nvSpPr>
        <p:spPr>
          <a:xfrm>
            <a:off x="350050" y="2083200"/>
            <a:ext cx="4054500" cy="2413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2000">
                <a:solidFill>
                  <a:srgbClr val="000000"/>
                </a:solidFill>
              </a:rPr>
              <a:t>Proximity-Proof effectively adds the acoustic fingerprint of an enrolled phone as the third factor of authentication.</a:t>
            </a:r>
            <a:endParaRPr sz="2000">
              <a:solidFill>
                <a:srgbClr val="000000"/>
              </a:solidFill>
            </a:endParaRPr>
          </a:p>
        </p:txBody>
      </p:sp>
      <p:pic>
        <p:nvPicPr>
          <p:cNvPr id="180" name="Google Shape;180;p27"/>
          <p:cNvPicPr preferRelativeResize="0"/>
          <p:nvPr/>
        </p:nvPicPr>
        <p:blipFill rotWithShape="1">
          <a:blip r:embed="rId3">
            <a:alphaModFix/>
          </a:blip>
          <a:srcRect l="4530" t="2565" r="-2387" b="5140"/>
          <a:stretch/>
        </p:blipFill>
        <p:spPr>
          <a:xfrm>
            <a:off x="4404550" y="1457200"/>
            <a:ext cx="4519825" cy="3180050"/>
          </a:xfrm>
          <a:prstGeom prst="rect">
            <a:avLst/>
          </a:prstGeom>
          <a:noFill/>
          <a:ln>
            <a:noFill/>
          </a:ln>
        </p:spPr>
      </p:pic>
      <p:cxnSp>
        <p:nvCxnSpPr>
          <p:cNvPr id="181" name="Google Shape;181;p27"/>
          <p:cNvCxnSpPr/>
          <p:nvPr/>
        </p:nvCxnSpPr>
        <p:spPr>
          <a:xfrm flipH="1">
            <a:off x="6635038" y="4496400"/>
            <a:ext cx="1615800" cy="8400"/>
          </a:xfrm>
          <a:prstGeom prst="straightConnector1">
            <a:avLst/>
          </a:prstGeom>
          <a:noFill/>
          <a:ln w="9525" cap="flat" cmpd="sng">
            <a:solidFill>
              <a:srgbClr val="FF0000"/>
            </a:solidFill>
            <a:prstDash val="solid"/>
            <a:round/>
            <a:headEnd type="none" w="med" len="med"/>
            <a:tailEnd type="triangle" w="med" len="med"/>
          </a:ln>
        </p:spPr>
      </p:cxnSp>
      <p:sp>
        <p:nvSpPr>
          <p:cNvPr id="182" name="Google Shape;182;p27"/>
          <p:cNvSpPr txBox="1"/>
          <p:nvPr/>
        </p:nvSpPr>
        <p:spPr>
          <a:xfrm>
            <a:off x="6534150" y="4637250"/>
            <a:ext cx="19482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Acoustic fingerprint</a:t>
            </a:r>
            <a:endParaRPr>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1676975" y="848925"/>
            <a:ext cx="60549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Resilience to Co-Located Attacks</a:t>
            </a:r>
            <a:endParaRPr/>
          </a:p>
        </p:txBody>
      </p:sp>
      <p:sp>
        <p:nvSpPr>
          <p:cNvPr id="188" name="Google Shape;188;p28"/>
          <p:cNvSpPr txBox="1">
            <a:spLocks noGrp="1"/>
          </p:cNvSpPr>
          <p:nvPr>
            <p:ph type="body" idx="1"/>
          </p:nvPr>
        </p:nvSpPr>
        <p:spPr>
          <a:xfrm>
            <a:off x="311700" y="1883750"/>
            <a:ext cx="8520600" cy="231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2"/>
                </a:solidFill>
              </a:rPr>
              <a:t>Proximity-Proof defeats the co-located attack by measuring the distance between the enrolled phone and the login device in the same duration for speaker and microphone fingerprinting.</a:t>
            </a:r>
            <a:endParaRPr sz="2000">
              <a:solidFill>
                <a:schemeClr val="dk2"/>
              </a:solidFill>
            </a:endParaRPr>
          </a:p>
          <a:p>
            <a:pPr marL="0" lvl="0" indent="0" algn="l" rtl="0">
              <a:spcBef>
                <a:spcPts val="1600"/>
              </a:spcBef>
              <a:spcAft>
                <a:spcPts val="1600"/>
              </a:spcAft>
              <a:buNone/>
            </a:pPr>
            <a:r>
              <a:rPr lang="en" sz="2000">
                <a:solidFill>
                  <a:schemeClr val="dk2"/>
                </a:solidFill>
              </a:rPr>
              <a:t>They expect that the normal distance between the enrolled phone and login device of a legitimate user is upper-bounded by a small range (e.g. 0.5m)</a:t>
            </a:r>
            <a:endParaRPr sz="20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727650" y="4816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Acoustic Fingerprinting</a:t>
            </a:r>
            <a:endParaRPr/>
          </a:p>
        </p:txBody>
      </p:sp>
      <p:sp>
        <p:nvSpPr>
          <p:cNvPr id="194" name="Google Shape;194;p29"/>
          <p:cNvSpPr txBox="1">
            <a:spLocks noGrp="1"/>
          </p:cNvSpPr>
          <p:nvPr>
            <p:ph type="body" idx="1"/>
          </p:nvPr>
        </p:nvSpPr>
        <p:spPr>
          <a:xfrm>
            <a:off x="727650" y="1231375"/>
            <a:ext cx="8414400" cy="3912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2"/>
              </a:buClr>
              <a:buSzPts val="2000"/>
              <a:buChar char="●"/>
            </a:pPr>
            <a:r>
              <a:rPr lang="en" sz="2000">
                <a:solidFill>
                  <a:schemeClr val="dk2"/>
                </a:solidFill>
              </a:rPr>
              <a:t>Prover phone emits acoustic signals at frequencies 18kHz, 18.1kHz, 18.2kHz… 20kHz</a:t>
            </a:r>
            <a:r>
              <a:rPr lang="en" sz="2000" baseline="30000">
                <a:solidFill>
                  <a:schemeClr val="dk2"/>
                </a:solidFill>
              </a:rPr>
              <a:t>1</a:t>
            </a:r>
            <a:endParaRPr sz="2000" baseline="30000">
              <a:solidFill>
                <a:schemeClr val="dk2"/>
              </a:solidFill>
            </a:endParaRPr>
          </a:p>
          <a:p>
            <a:pPr marL="914400" lvl="1" indent="-355600" algn="l" rtl="0">
              <a:spcBef>
                <a:spcPts val="0"/>
              </a:spcBef>
              <a:spcAft>
                <a:spcPts val="0"/>
              </a:spcAft>
              <a:buClr>
                <a:schemeClr val="dk2"/>
              </a:buClr>
              <a:buSzPts val="2000"/>
              <a:buChar char="○"/>
            </a:pPr>
            <a:r>
              <a:rPr lang="en" sz="2000">
                <a:solidFill>
                  <a:schemeClr val="dk2"/>
                </a:solidFill>
              </a:rPr>
              <a:t>Both prover phone and login client record received amplitude of the signal for each frequency</a:t>
            </a:r>
            <a:endParaRPr sz="2000">
              <a:solidFill>
                <a:schemeClr val="dk2"/>
              </a:solidFill>
            </a:endParaRPr>
          </a:p>
          <a:p>
            <a:pPr marL="457200" lvl="0" indent="-355600" algn="l" rtl="0">
              <a:spcBef>
                <a:spcPts val="0"/>
              </a:spcBef>
              <a:spcAft>
                <a:spcPts val="0"/>
              </a:spcAft>
              <a:buClr>
                <a:schemeClr val="dk2"/>
              </a:buClr>
              <a:buSzPts val="2000"/>
              <a:buChar char="●"/>
            </a:pPr>
            <a:r>
              <a:rPr lang="en" sz="2000">
                <a:solidFill>
                  <a:schemeClr val="dk2"/>
                </a:solidFill>
              </a:rPr>
              <a:t>Then, login client emits the same signals, which are again recorded by both the prover phone and the login client</a:t>
            </a:r>
            <a:endParaRPr sz="2000">
              <a:solidFill>
                <a:schemeClr val="dk2"/>
              </a:solidFill>
            </a:endParaRPr>
          </a:p>
          <a:p>
            <a:pPr marL="457200" lvl="0" indent="-355600" algn="l" rtl="0">
              <a:spcBef>
                <a:spcPts val="0"/>
              </a:spcBef>
              <a:spcAft>
                <a:spcPts val="0"/>
              </a:spcAft>
              <a:buClr>
                <a:schemeClr val="dk2"/>
              </a:buClr>
              <a:buSzPts val="2000"/>
              <a:buChar char="●"/>
            </a:pPr>
            <a:r>
              <a:rPr lang="en" sz="2000">
                <a:solidFill>
                  <a:schemeClr val="dk2"/>
                </a:solidFill>
              </a:rPr>
              <a:t>Prover phone sends both its sets of measurements to login client</a:t>
            </a:r>
            <a:endParaRPr sz="2000">
              <a:solidFill>
                <a:schemeClr val="dk2"/>
              </a:solidFill>
            </a:endParaRPr>
          </a:p>
          <a:p>
            <a:pPr marL="457200" lvl="0" indent="-355600" algn="l" rtl="0">
              <a:spcBef>
                <a:spcPts val="0"/>
              </a:spcBef>
              <a:spcAft>
                <a:spcPts val="0"/>
              </a:spcAft>
              <a:buClr>
                <a:schemeClr val="dk2"/>
              </a:buClr>
              <a:buSzPts val="2000"/>
              <a:buChar char="●"/>
            </a:pPr>
            <a:r>
              <a:rPr lang="en" sz="2000">
                <a:solidFill>
                  <a:schemeClr val="dk2"/>
                </a:solidFill>
              </a:rPr>
              <a:t>Login client uses the information to create a fingerprint of the prover phone’s speakers and microphone</a:t>
            </a:r>
            <a:endParaRPr sz="2000">
              <a:solidFill>
                <a:schemeClr val="dk2"/>
              </a:solidFill>
            </a:endParaRPr>
          </a:p>
          <a:p>
            <a:pPr marL="0" lvl="0" indent="0" algn="l" rtl="0">
              <a:spcBef>
                <a:spcPts val="1600"/>
              </a:spcBef>
              <a:spcAft>
                <a:spcPts val="1600"/>
              </a:spcAft>
              <a:buNone/>
            </a:pPr>
            <a:r>
              <a:rPr lang="en" sz="1600">
                <a:solidFill>
                  <a:schemeClr val="dk2"/>
                </a:solidFill>
              </a:rPr>
              <a:t>1. These frequencies have little ambient noise and are inaudible to human ears</a:t>
            </a:r>
            <a:endParaRPr sz="16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729450" y="4926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Acoustic Fingerprinting</a:t>
            </a:r>
            <a:endParaRPr/>
          </a:p>
        </p:txBody>
      </p:sp>
      <p:sp>
        <p:nvSpPr>
          <p:cNvPr id="200" name="Google Shape;200;p30"/>
          <p:cNvSpPr txBox="1">
            <a:spLocks noGrp="1"/>
          </p:cNvSpPr>
          <p:nvPr>
            <p:ph type="body" idx="1"/>
          </p:nvPr>
        </p:nvSpPr>
        <p:spPr>
          <a:xfrm>
            <a:off x="729450" y="1385550"/>
            <a:ext cx="7688700" cy="2954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If the Euclidean distance between the collected fingerprint score and the legitimate fingerprint is above the threshold 𝜏=0.4, then the prover phone is rejected as an imposter</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0.4 was chosen because experiments showed it to be optimal for precision and recall of the binary classification method</a:t>
            </a:r>
            <a:endParaRPr sz="20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727650" y="5146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Cross-Device Ranging</a:t>
            </a:r>
            <a:endParaRPr/>
          </a:p>
        </p:txBody>
      </p:sp>
      <p:sp>
        <p:nvSpPr>
          <p:cNvPr id="206" name="Google Shape;206;p31"/>
          <p:cNvSpPr txBox="1">
            <a:spLocks noGrp="1"/>
          </p:cNvSpPr>
          <p:nvPr>
            <p:ph type="body" idx="1"/>
          </p:nvPr>
        </p:nvSpPr>
        <p:spPr>
          <a:xfrm>
            <a:off x="729450" y="1385550"/>
            <a:ext cx="7688700" cy="2566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To protect against co-located attacks, need to measure distance between prover phone and login client</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Each device emits an acoustic signal and listens for the signal from both itself and the other device</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By measuring the time between when the signals were initially sent and when the signals were received, the devices can estimate </a:t>
            </a:r>
            <a:endParaRPr sz="20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body" idx="1"/>
          </p:nvPr>
        </p:nvSpPr>
        <p:spPr>
          <a:xfrm>
            <a:off x="311700" y="1359450"/>
            <a:ext cx="8832300" cy="3784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There are various ways to verify one’s identity for signing in to a system:</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Asking for something only the user should </a:t>
            </a:r>
            <a:r>
              <a:rPr lang="en" sz="2000" i="1">
                <a:solidFill>
                  <a:srgbClr val="000000"/>
                </a:solidFill>
              </a:rPr>
              <a:t>know</a:t>
            </a:r>
            <a:r>
              <a:rPr lang="en" sz="2000">
                <a:solidFill>
                  <a:srgbClr val="000000"/>
                </a:solidFill>
              </a:rPr>
              <a:t> (i.e. a password)</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Asking for something only the user should </a:t>
            </a:r>
            <a:r>
              <a:rPr lang="en" sz="2000" i="1">
                <a:solidFill>
                  <a:srgbClr val="000000"/>
                </a:solidFill>
              </a:rPr>
              <a:t>be</a:t>
            </a:r>
            <a:r>
              <a:rPr lang="en" sz="2000">
                <a:solidFill>
                  <a:srgbClr val="000000"/>
                </a:solidFill>
              </a:rPr>
              <a:t> (biometric data)</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Asking for something only the user should </a:t>
            </a:r>
            <a:r>
              <a:rPr lang="en" sz="2000" i="1">
                <a:solidFill>
                  <a:srgbClr val="000000"/>
                </a:solidFill>
              </a:rPr>
              <a:t>have</a:t>
            </a:r>
            <a:r>
              <a:rPr lang="en" sz="2000">
                <a:solidFill>
                  <a:srgbClr val="000000"/>
                </a:solidFill>
              </a:rPr>
              <a:t> (a hardware access token, a specific phone, etc.)</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The most common scheme is to only ask for a password</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Problem: passwords can be insecure</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Two-factor authentication requires two different identity verification methods to confirm the user’s identity</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Most common form is password + possession</a:t>
            </a:r>
            <a:endParaRPr sz="2000">
              <a:solidFill>
                <a:srgbClr val="000000"/>
              </a:solidFill>
            </a:endParaRPr>
          </a:p>
        </p:txBody>
      </p:sp>
      <p:sp>
        <p:nvSpPr>
          <p:cNvPr id="93" name="Google Shape;93;p14"/>
          <p:cNvSpPr txBox="1">
            <a:spLocks noGrp="1"/>
          </p:cNvSpPr>
          <p:nvPr>
            <p:ph type="title"/>
          </p:nvPr>
        </p:nvSpPr>
        <p:spPr>
          <a:xfrm>
            <a:off x="727650" y="501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 Two-Factor Authentication (2FA)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title"/>
          </p:nvPr>
        </p:nvSpPr>
        <p:spPr>
          <a:xfrm>
            <a:off x="729450" y="5036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Cross-Device Ranging</a:t>
            </a:r>
            <a:endParaRPr/>
          </a:p>
        </p:txBody>
      </p:sp>
      <p:pic>
        <p:nvPicPr>
          <p:cNvPr id="212" name="Google Shape;212;p32"/>
          <p:cNvPicPr preferRelativeResize="0"/>
          <p:nvPr/>
        </p:nvPicPr>
        <p:blipFill>
          <a:blip r:embed="rId3">
            <a:alphaModFix/>
          </a:blip>
          <a:stretch>
            <a:fillRect/>
          </a:stretch>
        </p:blipFill>
        <p:spPr>
          <a:xfrm>
            <a:off x="729451" y="1604300"/>
            <a:ext cx="8224700" cy="2865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3"/>
          <p:cNvSpPr txBox="1">
            <a:spLocks noGrp="1"/>
          </p:cNvSpPr>
          <p:nvPr>
            <p:ph type="subTitle" idx="1"/>
          </p:nvPr>
        </p:nvSpPr>
        <p:spPr>
          <a:xfrm>
            <a:off x="2143950" y="1921675"/>
            <a:ext cx="4427100" cy="119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800">
                <a:solidFill>
                  <a:srgbClr val="000000"/>
                </a:solidFill>
              </a:rPr>
              <a:t>Evaluation</a:t>
            </a:r>
            <a:endParaRPr sz="48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ctrTitle"/>
          </p:nvPr>
        </p:nvSpPr>
        <p:spPr>
          <a:xfrm>
            <a:off x="1707750" y="855750"/>
            <a:ext cx="7276800" cy="67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a:t>Impact of Attacks on One-Time 2FA</a:t>
            </a:r>
            <a:endParaRPr sz="2800"/>
          </a:p>
        </p:txBody>
      </p:sp>
      <p:pic>
        <p:nvPicPr>
          <p:cNvPr id="223" name="Google Shape;223;p34"/>
          <p:cNvPicPr preferRelativeResize="0"/>
          <p:nvPr/>
        </p:nvPicPr>
        <p:blipFill rotWithShape="1">
          <a:blip r:embed="rId3">
            <a:alphaModFix/>
          </a:blip>
          <a:srcRect l="2240" t="9696" r="7799" b="5095"/>
          <a:stretch/>
        </p:blipFill>
        <p:spPr>
          <a:xfrm>
            <a:off x="1541713" y="1572550"/>
            <a:ext cx="6060574" cy="3416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1677700" y="790875"/>
            <a:ext cx="6271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Efficacy of Acoustic Fingerprinting</a:t>
            </a:r>
            <a:endParaRPr/>
          </a:p>
        </p:txBody>
      </p:sp>
      <p:sp>
        <p:nvSpPr>
          <p:cNvPr id="229" name="Google Shape;229;p35"/>
          <p:cNvSpPr txBox="1">
            <a:spLocks noGrp="1"/>
          </p:cNvSpPr>
          <p:nvPr>
            <p:ph type="body" idx="1"/>
          </p:nvPr>
        </p:nvSpPr>
        <p:spPr>
          <a:xfrm>
            <a:off x="885375" y="4447350"/>
            <a:ext cx="8062200" cy="510600"/>
          </a:xfrm>
          <a:prstGeom prst="rect">
            <a:avLst/>
          </a:prstGeom>
        </p:spPr>
        <p:txBody>
          <a:bodyPr spcFirstLastPara="1" wrap="square" lIns="91425" tIns="91425" rIns="91425" bIns="91425" anchor="t" anchorCtr="0">
            <a:noAutofit/>
          </a:bodyPr>
          <a:lstStyle/>
          <a:p>
            <a:pPr marL="0" lvl="0" indent="88900" algn="l" rtl="0">
              <a:spcBef>
                <a:spcPts val="0"/>
              </a:spcBef>
              <a:spcAft>
                <a:spcPts val="0"/>
              </a:spcAft>
              <a:buNone/>
            </a:pPr>
            <a:r>
              <a:rPr lang="en" sz="1600">
                <a:solidFill>
                  <a:srgbClr val="000000"/>
                </a:solidFill>
                <a:latin typeface="Arial"/>
                <a:ea typeface="Arial"/>
                <a:cs typeface="Arial"/>
                <a:sym typeface="Arial"/>
              </a:rPr>
              <a:t>Acoustic fingerprints of a Samsung Galaxy 5 extracted by different devices.</a:t>
            </a:r>
            <a:endParaRPr sz="1600">
              <a:solidFill>
                <a:srgbClr val="000000"/>
              </a:solidFill>
              <a:latin typeface="Arial"/>
              <a:ea typeface="Arial"/>
              <a:cs typeface="Arial"/>
              <a:sym typeface="Arial"/>
            </a:endParaRPr>
          </a:p>
        </p:txBody>
      </p:sp>
      <p:pic>
        <p:nvPicPr>
          <p:cNvPr id="230" name="Google Shape;230;p35"/>
          <p:cNvPicPr preferRelativeResize="0"/>
          <p:nvPr/>
        </p:nvPicPr>
        <p:blipFill rotWithShape="1">
          <a:blip r:embed="rId3">
            <a:alphaModFix/>
          </a:blip>
          <a:srcRect l="5417" t="7095" r="5041" b="2168"/>
          <a:stretch/>
        </p:blipFill>
        <p:spPr>
          <a:xfrm>
            <a:off x="1574675" y="1513188"/>
            <a:ext cx="6082385" cy="29341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1677700" y="849725"/>
            <a:ext cx="6271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Efficacy of Acoustic Fingerprinting</a:t>
            </a:r>
            <a:endParaRPr/>
          </a:p>
        </p:txBody>
      </p:sp>
      <p:pic>
        <p:nvPicPr>
          <p:cNvPr id="236" name="Google Shape;236;p36"/>
          <p:cNvPicPr preferRelativeResize="0"/>
          <p:nvPr/>
        </p:nvPicPr>
        <p:blipFill>
          <a:blip r:embed="rId3">
            <a:alphaModFix/>
          </a:blip>
          <a:stretch>
            <a:fillRect/>
          </a:stretch>
        </p:blipFill>
        <p:spPr>
          <a:xfrm>
            <a:off x="1633550" y="1582200"/>
            <a:ext cx="6136875" cy="2971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7"/>
          <p:cNvSpPr txBox="1">
            <a:spLocks noGrp="1"/>
          </p:cNvSpPr>
          <p:nvPr>
            <p:ph type="title"/>
          </p:nvPr>
        </p:nvSpPr>
        <p:spPr>
          <a:xfrm>
            <a:off x="1686050" y="8035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Efficacy of Acoustic Fingerprinting</a:t>
            </a:r>
            <a:endParaRPr/>
          </a:p>
          <a:p>
            <a:pPr marL="0" lvl="0" indent="0" algn="l" rtl="0">
              <a:spcBef>
                <a:spcPts val="0"/>
              </a:spcBef>
              <a:spcAft>
                <a:spcPts val="0"/>
              </a:spcAft>
              <a:buNone/>
            </a:pPr>
            <a:endParaRPr/>
          </a:p>
        </p:txBody>
      </p:sp>
      <p:pic>
        <p:nvPicPr>
          <p:cNvPr id="242" name="Google Shape;242;p37"/>
          <p:cNvPicPr preferRelativeResize="0"/>
          <p:nvPr/>
        </p:nvPicPr>
        <p:blipFill rotWithShape="1">
          <a:blip r:embed="rId3">
            <a:alphaModFix/>
          </a:blip>
          <a:srcRect l="3650" t="4089" r="2996" b="2339"/>
          <a:stretch/>
        </p:blipFill>
        <p:spPr>
          <a:xfrm>
            <a:off x="1596750" y="1655625"/>
            <a:ext cx="5636524" cy="3090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txBox="1">
            <a:spLocks noGrp="1"/>
          </p:cNvSpPr>
          <p:nvPr>
            <p:ph type="body" idx="1"/>
          </p:nvPr>
        </p:nvSpPr>
        <p:spPr>
          <a:xfrm>
            <a:off x="4211800" y="1898450"/>
            <a:ext cx="4895400" cy="211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rgbClr val="000000"/>
                </a:solidFill>
                <a:latin typeface="Arial"/>
                <a:ea typeface="Arial"/>
                <a:cs typeface="Arial"/>
                <a:sym typeface="Arial"/>
              </a:rPr>
              <a:t>The MiM attack succeeds if the login device correctly extracts the one-time passcode from the audio replayed by the remote phone.</a:t>
            </a:r>
            <a:endParaRPr sz="2400">
              <a:solidFill>
                <a:srgbClr val="000000"/>
              </a:solidFill>
            </a:endParaRPr>
          </a:p>
        </p:txBody>
      </p:sp>
      <p:sp>
        <p:nvSpPr>
          <p:cNvPr id="248" name="Google Shape;248;p38"/>
          <p:cNvSpPr txBox="1">
            <a:spLocks noGrp="1"/>
          </p:cNvSpPr>
          <p:nvPr>
            <p:ph type="title"/>
          </p:nvPr>
        </p:nvSpPr>
        <p:spPr>
          <a:xfrm>
            <a:off x="1731850" y="811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Defeating MiM Attacks</a:t>
            </a:r>
            <a:endParaRPr/>
          </a:p>
        </p:txBody>
      </p:sp>
      <p:pic>
        <p:nvPicPr>
          <p:cNvPr id="249" name="Google Shape;249;p38"/>
          <p:cNvPicPr preferRelativeResize="0"/>
          <p:nvPr/>
        </p:nvPicPr>
        <p:blipFill>
          <a:blip r:embed="rId3">
            <a:alphaModFix/>
          </a:blip>
          <a:stretch>
            <a:fillRect/>
          </a:stretch>
        </p:blipFill>
        <p:spPr>
          <a:xfrm>
            <a:off x="366050" y="1384575"/>
            <a:ext cx="3924300" cy="2914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9"/>
          <p:cNvSpPr txBox="1">
            <a:spLocks noGrp="1"/>
          </p:cNvSpPr>
          <p:nvPr>
            <p:ph type="body" idx="1"/>
          </p:nvPr>
        </p:nvSpPr>
        <p:spPr>
          <a:xfrm>
            <a:off x="1740696" y="3903125"/>
            <a:ext cx="6044400" cy="84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solidFill>
                  <a:srgbClr val="000000"/>
                </a:solidFill>
              </a:rPr>
              <a:t>Original fingerprint(stored on server) v.s.  Extracted fingerprint(replayed by remote phone)</a:t>
            </a:r>
            <a:endParaRPr sz="2000">
              <a:solidFill>
                <a:srgbClr val="000000"/>
              </a:solidFill>
            </a:endParaRPr>
          </a:p>
        </p:txBody>
      </p:sp>
      <p:pic>
        <p:nvPicPr>
          <p:cNvPr id="255" name="Google Shape;255;p39"/>
          <p:cNvPicPr preferRelativeResize="0"/>
          <p:nvPr/>
        </p:nvPicPr>
        <p:blipFill rotWithShape="1">
          <a:blip r:embed="rId3">
            <a:alphaModFix/>
          </a:blip>
          <a:srcRect l="3675" t="5347" r="2568" b="3552"/>
          <a:stretch/>
        </p:blipFill>
        <p:spPr>
          <a:xfrm>
            <a:off x="1972050" y="901150"/>
            <a:ext cx="5268601" cy="2858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1700750" y="833000"/>
            <a:ext cx="65553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Defeating Co-Located Attacks</a:t>
            </a:r>
            <a:endParaRPr/>
          </a:p>
        </p:txBody>
      </p:sp>
      <p:sp>
        <p:nvSpPr>
          <p:cNvPr id="261" name="Google Shape;261;p40"/>
          <p:cNvSpPr txBox="1">
            <a:spLocks noGrp="1"/>
          </p:cNvSpPr>
          <p:nvPr>
            <p:ph type="body" idx="1"/>
          </p:nvPr>
        </p:nvSpPr>
        <p:spPr>
          <a:xfrm>
            <a:off x="331650" y="3981350"/>
            <a:ext cx="8402400" cy="66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Accuracy of Ranging Method- measure the distance between a laptop-phone pair (L&amp;P), a tablet-phone pair (T&amp;P), and a phone-phone pair (P&amp;P) .</a:t>
            </a:r>
            <a:endParaRPr sz="1800">
              <a:solidFill>
                <a:srgbClr val="000000"/>
              </a:solidFill>
            </a:endParaRPr>
          </a:p>
          <a:p>
            <a:pPr marL="0" lvl="0" indent="0" algn="l" rtl="0">
              <a:spcBef>
                <a:spcPts val="1600"/>
              </a:spcBef>
              <a:spcAft>
                <a:spcPts val="1600"/>
              </a:spcAft>
              <a:buNone/>
            </a:pPr>
            <a:endParaRPr sz="1800">
              <a:solidFill>
                <a:srgbClr val="000000"/>
              </a:solidFill>
            </a:endParaRPr>
          </a:p>
        </p:txBody>
      </p:sp>
      <p:pic>
        <p:nvPicPr>
          <p:cNvPr id="262" name="Google Shape;262;p40"/>
          <p:cNvPicPr preferRelativeResize="0"/>
          <p:nvPr/>
        </p:nvPicPr>
        <p:blipFill rotWithShape="1">
          <a:blip r:embed="rId3">
            <a:alphaModFix/>
          </a:blip>
          <a:srcRect l="1108" t="13331" r="1662" b="7971"/>
          <a:stretch/>
        </p:blipFill>
        <p:spPr>
          <a:xfrm>
            <a:off x="81025" y="1596775"/>
            <a:ext cx="8903650" cy="20456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1"/>
          <p:cNvSpPr txBox="1">
            <a:spLocks noGrp="1"/>
          </p:cNvSpPr>
          <p:nvPr>
            <p:ph type="body" idx="1"/>
          </p:nvPr>
        </p:nvSpPr>
        <p:spPr>
          <a:xfrm>
            <a:off x="4705900" y="1743125"/>
            <a:ext cx="4511700" cy="250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rPr>
              <a:t>The co-located attack succeeds if the login device correctly extracts the one-time passcode from the audio signal transmitted by the victim device</a:t>
            </a:r>
            <a:endParaRPr sz="2400">
              <a:solidFill>
                <a:srgbClr val="000000"/>
              </a:solidFill>
            </a:endParaRPr>
          </a:p>
          <a:p>
            <a:pPr marL="0" lvl="0" indent="0" algn="l" rtl="0">
              <a:spcBef>
                <a:spcPts val="0"/>
              </a:spcBef>
              <a:spcAft>
                <a:spcPts val="1600"/>
              </a:spcAft>
              <a:buNone/>
            </a:pPr>
            <a:endParaRPr sz="2400">
              <a:solidFill>
                <a:srgbClr val="000000"/>
              </a:solidFill>
            </a:endParaRPr>
          </a:p>
        </p:txBody>
      </p:sp>
      <p:sp>
        <p:nvSpPr>
          <p:cNvPr id="268" name="Google Shape;268;p41"/>
          <p:cNvSpPr txBox="1">
            <a:spLocks noGrp="1"/>
          </p:cNvSpPr>
          <p:nvPr>
            <p:ph type="title"/>
          </p:nvPr>
        </p:nvSpPr>
        <p:spPr>
          <a:xfrm>
            <a:off x="1695100" y="868975"/>
            <a:ext cx="5413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Defeating Co-Located Attacks</a:t>
            </a:r>
            <a:endParaRPr/>
          </a:p>
        </p:txBody>
      </p:sp>
      <p:pic>
        <p:nvPicPr>
          <p:cNvPr id="269" name="Google Shape;269;p41"/>
          <p:cNvPicPr preferRelativeResize="0"/>
          <p:nvPr/>
        </p:nvPicPr>
        <p:blipFill rotWithShape="1">
          <a:blip r:embed="rId3">
            <a:alphaModFix/>
          </a:blip>
          <a:srcRect l="5626" t="2406" r="6730" b="5402"/>
          <a:stretch/>
        </p:blipFill>
        <p:spPr>
          <a:xfrm>
            <a:off x="294900" y="1823375"/>
            <a:ext cx="4451825" cy="2715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body" idx="1"/>
          </p:nvPr>
        </p:nvSpPr>
        <p:spPr>
          <a:xfrm>
            <a:off x="0" y="1152600"/>
            <a:ext cx="4629300" cy="39909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rgbClr val="000000"/>
              </a:buClr>
              <a:buSzPts val="1300"/>
              <a:buChar char="●"/>
            </a:pPr>
            <a:r>
              <a:rPr lang="en">
                <a:solidFill>
                  <a:srgbClr val="000000"/>
                </a:solidFill>
              </a:rPr>
              <a:t>The user sends a login request from a client device</a:t>
            </a:r>
            <a:endParaRPr>
              <a:solidFill>
                <a:srgbClr val="000000"/>
              </a:solidFill>
            </a:endParaRPr>
          </a:p>
          <a:p>
            <a:pPr marL="457200" lvl="0" indent="-311150" algn="l" rtl="0">
              <a:spcBef>
                <a:spcPts val="0"/>
              </a:spcBef>
              <a:spcAft>
                <a:spcPts val="0"/>
              </a:spcAft>
              <a:buClr>
                <a:srgbClr val="000000"/>
              </a:buClr>
              <a:buSzPts val="1300"/>
              <a:buChar char="●"/>
            </a:pPr>
            <a:r>
              <a:rPr lang="en">
                <a:solidFill>
                  <a:srgbClr val="000000"/>
                </a:solidFill>
              </a:rPr>
              <a:t>The server sends a “challenge” to the 2FA device, called the “prover”</a:t>
            </a:r>
            <a:endParaRPr>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Can require the user to enter a one-time code, press a button, etc.</a:t>
            </a:r>
            <a:endParaRPr sz="1800">
              <a:solidFill>
                <a:srgbClr val="000000"/>
              </a:solidFill>
            </a:endParaRPr>
          </a:p>
          <a:p>
            <a:pPr marL="457200" lvl="0" indent="-311150" algn="l" rtl="0">
              <a:spcBef>
                <a:spcPts val="0"/>
              </a:spcBef>
              <a:spcAft>
                <a:spcPts val="0"/>
              </a:spcAft>
              <a:buClr>
                <a:srgbClr val="000000"/>
              </a:buClr>
              <a:buSzPts val="1300"/>
              <a:buChar char="●"/>
            </a:pPr>
            <a:r>
              <a:rPr lang="en">
                <a:solidFill>
                  <a:srgbClr val="000000"/>
                </a:solidFill>
              </a:rPr>
              <a:t>2FA device responds to the challenge, either directly to the server or through the client as a proxy</a:t>
            </a:r>
            <a:endParaRPr>
              <a:solidFill>
                <a:srgbClr val="000000"/>
              </a:solidFill>
            </a:endParaRPr>
          </a:p>
          <a:p>
            <a:pPr marL="457200" lvl="0" indent="-311150" algn="l" rtl="0">
              <a:spcBef>
                <a:spcPts val="0"/>
              </a:spcBef>
              <a:spcAft>
                <a:spcPts val="0"/>
              </a:spcAft>
              <a:buClr>
                <a:srgbClr val="000000"/>
              </a:buClr>
              <a:buSzPts val="1300"/>
              <a:buChar char="●"/>
            </a:pPr>
            <a:r>
              <a:rPr lang="en">
                <a:solidFill>
                  <a:srgbClr val="000000"/>
                </a:solidFill>
              </a:rPr>
              <a:t>If the challenge is passed, the server grants access to the client device</a:t>
            </a:r>
            <a:endParaRPr>
              <a:solidFill>
                <a:srgbClr val="000000"/>
              </a:solidFill>
            </a:endParaRPr>
          </a:p>
        </p:txBody>
      </p:sp>
      <p:sp>
        <p:nvSpPr>
          <p:cNvPr id="99" name="Google Shape;99;p15"/>
          <p:cNvSpPr txBox="1">
            <a:spLocks noGrp="1"/>
          </p:cNvSpPr>
          <p:nvPr>
            <p:ph type="title"/>
          </p:nvPr>
        </p:nvSpPr>
        <p:spPr>
          <a:xfrm>
            <a:off x="727650" y="4825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Typical 2FA Interaction</a:t>
            </a:r>
            <a:endParaRPr/>
          </a:p>
        </p:txBody>
      </p:sp>
      <p:pic>
        <p:nvPicPr>
          <p:cNvPr id="100" name="Google Shape;100;p15"/>
          <p:cNvPicPr preferRelativeResize="0"/>
          <p:nvPr/>
        </p:nvPicPr>
        <p:blipFill>
          <a:blip r:embed="rId3">
            <a:alphaModFix/>
          </a:blip>
          <a:stretch>
            <a:fillRect/>
          </a:stretch>
        </p:blipFill>
        <p:spPr>
          <a:xfrm>
            <a:off x="4520400" y="1017725"/>
            <a:ext cx="4318800" cy="3706970"/>
          </a:xfrm>
          <a:prstGeom prst="rect">
            <a:avLst/>
          </a:prstGeom>
          <a:noFill/>
          <a:ln>
            <a:noFill/>
          </a:ln>
        </p:spPr>
      </p:pic>
      <p:sp>
        <p:nvSpPr>
          <p:cNvPr id="101" name="Google Shape;101;p15"/>
          <p:cNvSpPr txBox="1"/>
          <p:nvPr/>
        </p:nvSpPr>
        <p:spPr>
          <a:xfrm>
            <a:off x="4780650" y="4484050"/>
            <a:ext cx="3798300" cy="47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2FA model used by Proximity-Proof</a:t>
            </a:r>
            <a:endParaRPr/>
          </a:p>
          <a:p>
            <a:pPr marL="0" lvl="0" indent="0" algn="ctr" rtl="0">
              <a:spcBef>
                <a:spcPts val="0"/>
              </a:spcBef>
              <a:spcAft>
                <a:spcPts val="0"/>
              </a:spcAft>
              <a:buNone/>
            </a:pPr>
            <a:r>
              <a:rPr lang="en"/>
              <a:t>(image credit to paper authors)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2"/>
          <p:cNvSpPr txBox="1">
            <a:spLocks noGrp="1"/>
          </p:cNvSpPr>
          <p:nvPr>
            <p:ph type="title"/>
          </p:nvPr>
        </p:nvSpPr>
        <p:spPr>
          <a:xfrm>
            <a:off x="1649775" y="892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Authentication Latency</a:t>
            </a:r>
            <a:endParaRPr/>
          </a:p>
        </p:txBody>
      </p:sp>
      <p:pic>
        <p:nvPicPr>
          <p:cNvPr id="275" name="Google Shape;275;p42"/>
          <p:cNvPicPr preferRelativeResize="0"/>
          <p:nvPr/>
        </p:nvPicPr>
        <p:blipFill rotWithShape="1">
          <a:blip r:embed="rId3">
            <a:alphaModFix/>
          </a:blip>
          <a:srcRect l="1390" t="3540" b="4012"/>
          <a:stretch/>
        </p:blipFill>
        <p:spPr>
          <a:xfrm>
            <a:off x="239775" y="1604125"/>
            <a:ext cx="4440601" cy="2892700"/>
          </a:xfrm>
          <a:prstGeom prst="rect">
            <a:avLst/>
          </a:prstGeom>
          <a:noFill/>
          <a:ln>
            <a:noFill/>
          </a:ln>
        </p:spPr>
      </p:pic>
      <p:graphicFrame>
        <p:nvGraphicFramePr>
          <p:cNvPr id="276" name="Google Shape;276;p42"/>
          <p:cNvGraphicFramePr/>
          <p:nvPr/>
        </p:nvGraphicFramePr>
        <p:xfrm>
          <a:off x="5043900" y="1604113"/>
          <a:ext cx="3000000" cy="3000000"/>
        </p:xfrm>
        <a:graphic>
          <a:graphicData uri="http://schemas.openxmlformats.org/drawingml/2006/table">
            <a:tbl>
              <a:tblPr>
                <a:noFill/>
                <a:tableStyleId>{4031BFF5-86DD-4C28-815D-3DBFCA35BC22}</a:tableStyleId>
              </a:tblPr>
              <a:tblGrid>
                <a:gridCol w="2205650">
                  <a:extLst>
                    <a:ext uri="{9D8B030D-6E8A-4147-A177-3AD203B41FA5}">
                      <a16:colId xmlns:a16="http://schemas.microsoft.com/office/drawing/2014/main" val="20000"/>
                    </a:ext>
                  </a:extLst>
                </a:gridCol>
                <a:gridCol w="1765550">
                  <a:extLst>
                    <a:ext uri="{9D8B030D-6E8A-4147-A177-3AD203B41FA5}">
                      <a16:colId xmlns:a16="http://schemas.microsoft.com/office/drawing/2014/main" val="20001"/>
                    </a:ext>
                  </a:extLst>
                </a:gridCol>
              </a:tblGrid>
              <a:tr h="942925">
                <a:tc>
                  <a:txBody>
                    <a:bodyPr/>
                    <a:lstStyle/>
                    <a:p>
                      <a:pPr marL="0" lvl="0" indent="0" algn="ctr" rtl="0">
                        <a:lnSpc>
                          <a:spcPct val="115000"/>
                        </a:lnSpc>
                        <a:spcBef>
                          <a:spcPts val="0"/>
                        </a:spcBef>
                        <a:spcAft>
                          <a:spcPts val="1600"/>
                        </a:spcAft>
                        <a:buClr>
                          <a:srgbClr val="000000"/>
                        </a:buClr>
                        <a:buSzPts val="1100"/>
                        <a:buFont typeface="Arial"/>
                        <a:buNone/>
                      </a:pPr>
                      <a:r>
                        <a:rPr lang="en" sz="1800">
                          <a:latin typeface="Lato"/>
                          <a:ea typeface="Lato"/>
                          <a:cs typeface="Lato"/>
                          <a:sym typeface="Lato"/>
                        </a:rPr>
                        <a:t>Duo Mobile Authentication</a:t>
                      </a:r>
                      <a:endParaRPr sz="1800"/>
                    </a:p>
                  </a:txBody>
                  <a:tcPr marL="91425" marR="91425" marT="91425" marB="91425" anchor="ctr"/>
                </a:tc>
                <a:tc>
                  <a:txBody>
                    <a:bodyPr/>
                    <a:lstStyle/>
                    <a:p>
                      <a:pPr marL="0" lvl="0" indent="0" algn="ctr" rtl="0">
                        <a:lnSpc>
                          <a:spcPct val="115000"/>
                        </a:lnSpc>
                        <a:spcBef>
                          <a:spcPts val="0"/>
                        </a:spcBef>
                        <a:spcAft>
                          <a:spcPts val="1600"/>
                        </a:spcAft>
                        <a:buClr>
                          <a:srgbClr val="000000"/>
                        </a:buClr>
                        <a:buSzPts val="1100"/>
                        <a:buFont typeface="Arial"/>
                        <a:buNone/>
                      </a:pPr>
                      <a:r>
                        <a:rPr lang="en" sz="1800">
                          <a:latin typeface="Lato"/>
                          <a:ea typeface="Lato"/>
                          <a:cs typeface="Lato"/>
                          <a:sym typeface="Lato"/>
                        </a:rPr>
                        <a:t>Latency</a:t>
                      </a:r>
                      <a:endParaRPr sz="1800"/>
                    </a:p>
                  </a:txBody>
                  <a:tcPr marL="91425" marR="91425" marT="91425" marB="91425" anchor="ctr"/>
                </a:tc>
                <a:extLst>
                  <a:ext uri="{0D108BD9-81ED-4DB2-BD59-A6C34878D82A}">
                    <a16:rowId xmlns:a16="http://schemas.microsoft.com/office/drawing/2014/main" val="10000"/>
                  </a:ext>
                </a:extLst>
              </a:tr>
              <a:tr h="649925">
                <a:tc>
                  <a:txBody>
                    <a:bodyPr/>
                    <a:lstStyle/>
                    <a:p>
                      <a:pPr marL="0" lvl="0" indent="0" algn="ctr" rtl="0">
                        <a:lnSpc>
                          <a:spcPct val="115000"/>
                        </a:lnSpc>
                        <a:spcBef>
                          <a:spcPts val="0"/>
                        </a:spcBef>
                        <a:spcAft>
                          <a:spcPts val="1600"/>
                        </a:spcAft>
                        <a:buClr>
                          <a:srgbClr val="000000"/>
                        </a:buClr>
                        <a:buSzPts val="1100"/>
                        <a:buFont typeface="Arial"/>
                        <a:buNone/>
                      </a:pPr>
                      <a:r>
                        <a:rPr lang="en" sz="1800">
                          <a:latin typeface="Lato"/>
                          <a:ea typeface="Lato"/>
                          <a:cs typeface="Lato"/>
                          <a:sym typeface="Lato"/>
                        </a:rPr>
                        <a:t>Phone-call </a:t>
                      </a:r>
                      <a:endParaRPr sz="1800"/>
                    </a:p>
                  </a:txBody>
                  <a:tcPr marL="91425" marR="91425" marT="91425" marB="91425" anchor="ctr"/>
                </a:tc>
                <a:tc>
                  <a:txBody>
                    <a:bodyPr/>
                    <a:lstStyle/>
                    <a:p>
                      <a:pPr marL="0" lvl="0" indent="0" algn="ctr" rtl="0">
                        <a:lnSpc>
                          <a:spcPct val="115000"/>
                        </a:lnSpc>
                        <a:spcBef>
                          <a:spcPts val="0"/>
                        </a:spcBef>
                        <a:spcAft>
                          <a:spcPts val="1600"/>
                        </a:spcAft>
                        <a:buClr>
                          <a:srgbClr val="000000"/>
                        </a:buClr>
                        <a:buSzPts val="1100"/>
                        <a:buFont typeface="Arial"/>
                        <a:buNone/>
                      </a:pPr>
                      <a:r>
                        <a:rPr lang="en" sz="1800">
                          <a:latin typeface="Lato"/>
                          <a:ea typeface="Lato"/>
                          <a:cs typeface="Lato"/>
                          <a:sym typeface="Lato"/>
                        </a:rPr>
                        <a:t>30s</a:t>
                      </a:r>
                      <a:endParaRPr sz="1800"/>
                    </a:p>
                  </a:txBody>
                  <a:tcPr marL="91425" marR="91425" marT="91425" marB="91425" anchor="ctr"/>
                </a:tc>
                <a:extLst>
                  <a:ext uri="{0D108BD9-81ED-4DB2-BD59-A6C34878D82A}">
                    <a16:rowId xmlns:a16="http://schemas.microsoft.com/office/drawing/2014/main" val="10001"/>
                  </a:ext>
                </a:extLst>
              </a:tr>
              <a:tr h="649925">
                <a:tc>
                  <a:txBody>
                    <a:bodyPr/>
                    <a:lstStyle/>
                    <a:p>
                      <a:pPr marL="0" lvl="0" indent="0" algn="ctr" rtl="0">
                        <a:lnSpc>
                          <a:spcPct val="115000"/>
                        </a:lnSpc>
                        <a:spcBef>
                          <a:spcPts val="0"/>
                        </a:spcBef>
                        <a:spcAft>
                          <a:spcPts val="1600"/>
                        </a:spcAft>
                        <a:buClr>
                          <a:srgbClr val="000000"/>
                        </a:buClr>
                        <a:buSzPts val="1100"/>
                        <a:buFont typeface="Arial"/>
                        <a:buNone/>
                      </a:pPr>
                      <a:r>
                        <a:rPr lang="en" sz="1800">
                          <a:latin typeface="Lato"/>
                          <a:ea typeface="Lato"/>
                          <a:cs typeface="Lato"/>
                          <a:sym typeface="Lato"/>
                        </a:rPr>
                        <a:t>Push</a:t>
                      </a:r>
                      <a:endParaRPr sz="1800"/>
                    </a:p>
                  </a:txBody>
                  <a:tcPr marL="91425" marR="91425" marT="91425" marB="91425" anchor="ctr"/>
                </a:tc>
                <a:tc>
                  <a:txBody>
                    <a:bodyPr/>
                    <a:lstStyle/>
                    <a:p>
                      <a:pPr marL="0" lvl="0" indent="0" algn="ctr" rtl="0">
                        <a:lnSpc>
                          <a:spcPct val="115000"/>
                        </a:lnSpc>
                        <a:spcBef>
                          <a:spcPts val="0"/>
                        </a:spcBef>
                        <a:spcAft>
                          <a:spcPts val="1600"/>
                        </a:spcAft>
                        <a:buClr>
                          <a:srgbClr val="000000"/>
                        </a:buClr>
                        <a:buSzPts val="1100"/>
                        <a:buFont typeface="Arial"/>
                        <a:buNone/>
                      </a:pPr>
                      <a:r>
                        <a:rPr lang="en" sz="1800">
                          <a:latin typeface="Lato"/>
                          <a:ea typeface="Lato"/>
                          <a:cs typeface="Lato"/>
                          <a:sym typeface="Lato"/>
                        </a:rPr>
                        <a:t>7.4s</a:t>
                      </a:r>
                      <a:endParaRPr sz="1800"/>
                    </a:p>
                  </a:txBody>
                  <a:tcPr marL="91425" marR="91425" marT="91425" marB="91425" anchor="ctr"/>
                </a:tc>
                <a:extLst>
                  <a:ext uri="{0D108BD9-81ED-4DB2-BD59-A6C34878D82A}">
                    <a16:rowId xmlns:a16="http://schemas.microsoft.com/office/drawing/2014/main" val="10002"/>
                  </a:ext>
                </a:extLst>
              </a:tr>
              <a:tr h="649925">
                <a:tc>
                  <a:txBody>
                    <a:bodyPr/>
                    <a:lstStyle/>
                    <a:p>
                      <a:pPr marL="0" lvl="0" indent="0" algn="ctr" rtl="0">
                        <a:lnSpc>
                          <a:spcPct val="115000"/>
                        </a:lnSpc>
                        <a:spcBef>
                          <a:spcPts val="0"/>
                        </a:spcBef>
                        <a:spcAft>
                          <a:spcPts val="1600"/>
                        </a:spcAft>
                        <a:buClr>
                          <a:srgbClr val="000000"/>
                        </a:buClr>
                        <a:buSzPts val="1100"/>
                        <a:buFont typeface="Arial"/>
                        <a:buNone/>
                      </a:pPr>
                      <a:r>
                        <a:rPr lang="en" sz="1800">
                          <a:latin typeface="Lato"/>
                          <a:ea typeface="Lato"/>
                          <a:cs typeface="Lato"/>
                          <a:sym typeface="Lato"/>
                        </a:rPr>
                        <a:t>SMS</a:t>
                      </a:r>
                      <a:endParaRPr sz="1800"/>
                    </a:p>
                  </a:txBody>
                  <a:tcPr marL="91425" marR="91425" marT="91425" marB="91425" anchor="ctr"/>
                </a:tc>
                <a:tc>
                  <a:txBody>
                    <a:bodyPr/>
                    <a:lstStyle/>
                    <a:p>
                      <a:pPr marL="0" lvl="0" indent="0" algn="ctr" rtl="0">
                        <a:lnSpc>
                          <a:spcPct val="115000"/>
                        </a:lnSpc>
                        <a:spcBef>
                          <a:spcPts val="0"/>
                        </a:spcBef>
                        <a:spcAft>
                          <a:spcPts val="1600"/>
                        </a:spcAft>
                        <a:buClr>
                          <a:srgbClr val="000000"/>
                        </a:buClr>
                        <a:buSzPts val="1100"/>
                        <a:buFont typeface="Arial"/>
                        <a:buNone/>
                      </a:pPr>
                      <a:r>
                        <a:rPr lang="en" sz="1800">
                          <a:latin typeface="Lato"/>
                          <a:ea typeface="Lato"/>
                          <a:cs typeface="Lato"/>
                          <a:sym typeface="Lato"/>
                        </a:rPr>
                        <a:t>10.6s</a:t>
                      </a:r>
                      <a:endParaRPr sz="1800"/>
                    </a:p>
                  </a:txBody>
                  <a:tcPr marL="91425" marR="91425" marT="91425" marB="9142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3"/>
          <p:cNvSpPr txBox="1">
            <a:spLocks noGrp="1"/>
          </p:cNvSpPr>
          <p:nvPr>
            <p:ph type="title"/>
          </p:nvPr>
        </p:nvSpPr>
        <p:spPr>
          <a:xfrm>
            <a:off x="1679825" y="877750"/>
            <a:ext cx="3425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Usability Study</a:t>
            </a:r>
            <a:endParaRPr/>
          </a:p>
        </p:txBody>
      </p:sp>
      <p:sp>
        <p:nvSpPr>
          <p:cNvPr id="282" name="Google Shape;282;p43"/>
          <p:cNvSpPr txBox="1">
            <a:spLocks noGrp="1"/>
          </p:cNvSpPr>
          <p:nvPr>
            <p:ph type="body" idx="1"/>
          </p:nvPr>
        </p:nvSpPr>
        <p:spPr>
          <a:xfrm>
            <a:off x="311650" y="1612875"/>
            <a:ext cx="8242800" cy="343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latin typeface="Arial"/>
                <a:ea typeface="Arial"/>
                <a:cs typeface="Arial"/>
                <a:sym typeface="Arial"/>
              </a:rPr>
              <a:t>22 volunteers use both Duo and Proximity-Proof </a:t>
            </a:r>
            <a:endParaRPr sz="1800">
              <a:solidFill>
                <a:srgbClr val="000000"/>
              </a:solidFill>
              <a:latin typeface="Arial"/>
              <a:ea typeface="Arial"/>
              <a:cs typeface="Arial"/>
              <a:sym typeface="Arial"/>
            </a:endParaRPr>
          </a:p>
          <a:p>
            <a:pPr marL="0" lvl="0" indent="0" algn="l" rtl="0">
              <a:spcBef>
                <a:spcPts val="1600"/>
              </a:spcBef>
              <a:spcAft>
                <a:spcPts val="0"/>
              </a:spcAft>
              <a:buNone/>
            </a:pPr>
            <a:r>
              <a:rPr lang="en" sz="1800">
                <a:solidFill>
                  <a:srgbClr val="000000"/>
                </a:solidFill>
              </a:rPr>
              <a:t>Q1. whether Proximity-Proof is easy to use</a:t>
            </a:r>
            <a:endParaRPr sz="1800">
              <a:solidFill>
                <a:srgbClr val="000000"/>
              </a:solidFill>
            </a:endParaRPr>
          </a:p>
          <a:p>
            <a:pPr marL="0" lvl="0" indent="0" algn="l" rtl="0">
              <a:spcBef>
                <a:spcPts val="1600"/>
              </a:spcBef>
              <a:spcAft>
                <a:spcPts val="0"/>
              </a:spcAft>
              <a:buNone/>
            </a:pPr>
            <a:r>
              <a:rPr lang="en" sz="1800">
                <a:solidFill>
                  <a:srgbClr val="000000"/>
                </a:solidFill>
              </a:rPr>
              <a:t>Q2. whether Proximity-proof is faster than Duo</a:t>
            </a:r>
            <a:endParaRPr sz="1800">
              <a:solidFill>
                <a:srgbClr val="000000"/>
              </a:solidFill>
            </a:endParaRPr>
          </a:p>
          <a:p>
            <a:pPr marL="0" lvl="0" indent="0" algn="l" rtl="0">
              <a:spcBef>
                <a:spcPts val="1600"/>
              </a:spcBef>
              <a:spcAft>
                <a:spcPts val="0"/>
              </a:spcAft>
              <a:buNone/>
            </a:pPr>
            <a:r>
              <a:rPr lang="en" sz="1800">
                <a:solidFill>
                  <a:srgbClr val="000000"/>
                </a:solidFill>
              </a:rPr>
              <a:t>Q3. whether the passcode and phone call options of Duo are bothering</a:t>
            </a:r>
            <a:endParaRPr sz="1800">
              <a:solidFill>
                <a:srgbClr val="000000"/>
              </a:solidFill>
            </a:endParaRPr>
          </a:p>
          <a:p>
            <a:pPr marL="0" lvl="0" indent="0" algn="l" rtl="0">
              <a:spcBef>
                <a:spcPts val="1600"/>
              </a:spcBef>
              <a:spcAft>
                <a:spcPts val="0"/>
              </a:spcAft>
              <a:buNone/>
            </a:pPr>
            <a:r>
              <a:rPr lang="en" sz="1800">
                <a:solidFill>
                  <a:srgbClr val="000000"/>
                </a:solidFill>
              </a:rPr>
              <a:t>Q4. whether they heard any obtrusive noise during Proximity-Proof’s authentication procedure</a:t>
            </a:r>
            <a:endParaRPr sz="1800">
              <a:solidFill>
                <a:srgbClr val="000000"/>
              </a:solidFill>
            </a:endParaRPr>
          </a:p>
          <a:p>
            <a:pPr marL="0" lvl="0" indent="0" algn="l" rtl="0">
              <a:spcBef>
                <a:spcPts val="1600"/>
              </a:spcBef>
              <a:spcAft>
                <a:spcPts val="1600"/>
              </a:spcAft>
              <a:buNone/>
            </a:pPr>
            <a:r>
              <a:rPr lang="en" sz="1800">
                <a:solidFill>
                  <a:srgbClr val="000000"/>
                </a:solidFill>
              </a:rPr>
              <a:t>Q5. their preference between Duo and Proximity-Proof</a:t>
            </a:r>
            <a:endParaRPr sz="18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4"/>
          <p:cNvSpPr txBox="1">
            <a:spLocks noGrp="1"/>
          </p:cNvSpPr>
          <p:nvPr>
            <p:ph type="title"/>
          </p:nvPr>
        </p:nvSpPr>
        <p:spPr>
          <a:xfrm>
            <a:off x="1679825" y="893200"/>
            <a:ext cx="300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Usability Study</a:t>
            </a:r>
            <a:endParaRPr/>
          </a:p>
        </p:txBody>
      </p:sp>
      <p:pic>
        <p:nvPicPr>
          <p:cNvPr id="288" name="Google Shape;288;p44"/>
          <p:cNvPicPr preferRelativeResize="0"/>
          <p:nvPr/>
        </p:nvPicPr>
        <p:blipFill rotWithShape="1">
          <a:blip r:embed="rId3">
            <a:alphaModFix/>
          </a:blip>
          <a:srcRect l="3487" t="8392" r="7082" b="9565"/>
          <a:stretch/>
        </p:blipFill>
        <p:spPr>
          <a:xfrm>
            <a:off x="650950" y="1817450"/>
            <a:ext cx="7392908" cy="2322400"/>
          </a:xfrm>
          <a:prstGeom prst="rect">
            <a:avLst/>
          </a:prstGeom>
          <a:noFill/>
          <a:ln>
            <a:noFill/>
          </a:ln>
        </p:spPr>
      </p:pic>
      <p:sp>
        <p:nvSpPr>
          <p:cNvPr id="289" name="Google Shape;289;p44"/>
          <p:cNvSpPr txBox="1"/>
          <p:nvPr/>
        </p:nvSpPr>
        <p:spPr>
          <a:xfrm>
            <a:off x="2175000" y="4286825"/>
            <a:ext cx="47940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t>Scores ranged from 1(lowest) to 5 (highest)</a:t>
            </a:r>
            <a:endParaRPr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5"/>
          <p:cNvSpPr txBox="1">
            <a:spLocks noGrp="1"/>
          </p:cNvSpPr>
          <p:nvPr>
            <p:ph type="body" idx="1"/>
          </p:nvPr>
        </p:nvSpPr>
        <p:spPr>
          <a:xfrm>
            <a:off x="0" y="1441025"/>
            <a:ext cx="9047100" cy="31788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Char char="●"/>
            </a:pPr>
            <a:r>
              <a:rPr lang="en" sz="2000" dirty="0">
                <a:solidFill>
                  <a:srgbClr val="000000"/>
                </a:solidFill>
              </a:rPr>
              <a:t>Requires login device to have a connected microphone</a:t>
            </a:r>
            <a:endParaRPr sz="2000" dirty="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dirty="0">
                <a:solidFill>
                  <a:srgbClr val="000000"/>
                </a:solidFill>
              </a:rPr>
              <a:t>Requires login client to support Proximity-Proof operation</a:t>
            </a:r>
            <a:endParaRPr sz="2000" dirty="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dirty="0">
                <a:solidFill>
                  <a:srgbClr val="000000"/>
                </a:solidFill>
              </a:rPr>
              <a:t>The paper assumes there is a </a:t>
            </a:r>
            <a:r>
              <a:rPr lang="en" sz="2000" i="1" dirty="0">
                <a:solidFill>
                  <a:srgbClr val="000000"/>
                </a:solidFill>
              </a:rPr>
              <a:t>direct line-of-sight channel</a:t>
            </a:r>
            <a:r>
              <a:rPr lang="en" sz="2000" dirty="0">
                <a:solidFill>
                  <a:srgbClr val="000000"/>
                </a:solidFill>
              </a:rPr>
              <a:t> between the 2FA device and and the client</a:t>
            </a:r>
            <a:endParaRPr sz="2000" dirty="0">
              <a:solidFill>
                <a:srgbClr val="000000"/>
              </a:solidFill>
            </a:endParaRPr>
          </a:p>
          <a:p>
            <a:pPr marL="914400" lvl="1" indent="-355600" algn="l" rtl="0">
              <a:lnSpc>
                <a:spcPct val="150000"/>
              </a:lnSpc>
              <a:spcBef>
                <a:spcPts val="0"/>
              </a:spcBef>
              <a:spcAft>
                <a:spcPts val="0"/>
              </a:spcAft>
              <a:buClr>
                <a:srgbClr val="000000"/>
              </a:buClr>
              <a:buSzPts val="2000"/>
              <a:buChar char="○"/>
            </a:pPr>
            <a:r>
              <a:rPr lang="en" sz="2000" dirty="0">
                <a:solidFill>
                  <a:srgbClr val="000000"/>
                </a:solidFill>
              </a:rPr>
              <a:t>If the phone not being in direct line of sight (e.g. in a pocket, bag, etc.) will prevent the 2FA from working properly, then it will fail </a:t>
            </a:r>
            <a:endParaRPr sz="2000" dirty="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dirty="0">
                <a:solidFill>
                  <a:srgbClr val="000000"/>
                </a:solidFill>
              </a:rPr>
              <a:t>Tradeoff between thwarting co-located attack and allowing legitimate logins </a:t>
            </a:r>
            <a:endParaRPr sz="2000" dirty="0">
              <a:solidFill>
                <a:srgbClr val="000000"/>
              </a:solidFill>
            </a:endParaRPr>
          </a:p>
        </p:txBody>
      </p:sp>
      <p:sp>
        <p:nvSpPr>
          <p:cNvPr id="295" name="Google Shape;295;p45"/>
          <p:cNvSpPr txBox="1">
            <a:spLocks noGrp="1"/>
          </p:cNvSpPr>
          <p:nvPr>
            <p:ph type="title"/>
          </p:nvPr>
        </p:nvSpPr>
        <p:spPr>
          <a:xfrm>
            <a:off x="1671275" y="9058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Proximity-Proof Flaws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6"/>
          <p:cNvSpPr txBox="1">
            <a:spLocks noGrp="1"/>
          </p:cNvSpPr>
          <p:nvPr>
            <p:ph type="body" idx="1"/>
          </p:nvPr>
        </p:nvSpPr>
        <p:spPr>
          <a:xfrm>
            <a:off x="311700" y="1343406"/>
            <a:ext cx="8832300" cy="37266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Char char="●"/>
            </a:pPr>
            <a:r>
              <a:rPr lang="en" sz="2000" b="1" dirty="0">
                <a:solidFill>
                  <a:srgbClr val="000000"/>
                </a:solidFill>
              </a:rPr>
              <a:t>Attacks</a:t>
            </a:r>
            <a:endParaRPr sz="2000" b="1" dirty="0">
              <a:solidFill>
                <a:srgbClr val="000000"/>
              </a:solidFill>
            </a:endParaRPr>
          </a:p>
          <a:p>
            <a:pPr marL="914400" lvl="1" indent="-355600" algn="l" rtl="0">
              <a:lnSpc>
                <a:spcPct val="150000"/>
              </a:lnSpc>
              <a:spcBef>
                <a:spcPts val="0"/>
              </a:spcBef>
              <a:spcAft>
                <a:spcPts val="0"/>
              </a:spcAft>
              <a:buClr>
                <a:srgbClr val="000000"/>
              </a:buClr>
              <a:buSzPts val="2000"/>
              <a:buChar char="○"/>
            </a:pPr>
            <a:r>
              <a:rPr lang="en" sz="2000" dirty="0">
                <a:solidFill>
                  <a:srgbClr val="000000"/>
                </a:solidFill>
              </a:rPr>
              <a:t>Compromised, lost, or stolen 2FA devices</a:t>
            </a:r>
            <a:endParaRPr sz="2000" dirty="0">
              <a:solidFill>
                <a:srgbClr val="000000"/>
              </a:solidFill>
            </a:endParaRPr>
          </a:p>
          <a:p>
            <a:pPr marL="914400" lvl="1" indent="-355600" algn="l" rtl="0">
              <a:lnSpc>
                <a:spcPct val="150000"/>
              </a:lnSpc>
              <a:spcBef>
                <a:spcPts val="0"/>
              </a:spcBef>
              <a:spcAft>
                <a:spcPts val="0"/>
              </a:spcAft>
              <a:buClr>
                <a:srgbClr val="000000"/>
              </a:buClr>
              <a:buSzPts val="2000"/>
              <a:buChar char="○"/>
            </a:pPr>
            <a:r>
              <a:rPr lang="en" sz="2000" dirty="0">
                <a:solidFill>
                  <a:srgbClr val="000000"/>
                </a:solidFill>
              </a:rPr>
              <a:t>DoS attacks in which attacker only wants to cause endless communication between enrolled 2FA device and server, not to login</a:t>
            </a:r>
            <a:endParaRPr sz="2000" dirty="0">
              <a:solidFill>
                <a:srgbClr val="000000"/>
              </a:solidFill>
            </a:endParaRPr>
          </a:p>
          <a:p>
            <a:pPr marL="914400" marR="0" lvl="1" indent="-355600" algn="l" rtl="0">
              <a:lnSpc>
                <a:spcPct val="150000"/>
              </a:lnSpc>
              <a:spcBef>
                <a:spcPts val="0"/>
              </a:spcBef>
              <a:spcAft>
                <a:spcPts val="0"/>
              </a:spcAft>
              <a:buClr>
                <a:srgbClr val="000000"/>
              </a:buClr>
              <a:buSzPts val="2000"/>
              <a:buFont typeface="Arial"/>
              <a:buChar char="○"/>
            </a:pPr>
            <a:r>
              <a:rPr lang="en" sz="2000" dirty="0">
                <a:solidFill>
                  <a:srgbClr val="000000"/>
                </a:solidFill>
              </a:rPr>
              <a:t>Acoustic jamming attacks to prevent legitimate logins</a:t>
            </a:r>
            <a:endParaRPr sz="2000" dirty="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b="1" dirty="0">
                <a:solidFill>
                  <a:srgbClr val="000000"/>
                </a:solidFill>
              </a:rPr>
              <a:t>Devices</a:t>
            </a:r>
            <a:endParaRPr sz="2000" dirty="0">
              <a:solidFill>
                <a:srgbClr val="000000"/>
              </a:solidFill>
            </a:endParaRPr>
          </a:p>
          <a:p>
            <a:pPr marL="914400" lvl="1" indent="-355600" algn="l" rtl="0">
              <a:lnSpc>
                <a:spcPct val="150000"/>
              </a:lnSpc>
              <a:spcBef>
                <a:spcPts val="0"/>
              </a:spcBef>
              <a:spcAft>
                <a:spcPts val="0"/>
              </a:spcAft>
              <a:buClr>
                <a:srgbClr val="000000"/>
              </a:buClr>
              <a:buSzPts val="2000"/>
              <a:buChar char="○"/>
            </a:pPr>
            <a:r>
              <a:rPr lang="en" sz="2000" dirty="0">
                <a:solidFill>
                  <a:srgbClr val="000000"/>
                </a:solidFill>
              </a:rPr>
              <a:t>Hardware tokens</a:t>
            </a:r>
            <a:endParaRPr sz="2000" dirty="0">
              <a:solidFill>
                <a:srgbClr val="000000"/>
              </a:solidFill>
            </a:endParaRPr>
          </a:p>
          <a:p>
            <a:pPr marL="914400" lvl="1" indent="-355600" algn="l" rtl="0">
              <a:lnSpc>
                <a:spcPct val="150000"/>
              </a:lnSpc>
              <a:spcBef>
                <a:spcPts val="0"/>
              </a:spcBef>
              <a:spcAft>
                <a:spcPts val="0"/>
              </a:spcAft>
              <a:buClr>
                <a:srgbClr val="000000"/>
              </a:buClr>
              <a:buSzPts val="2000"/>
              <a:buChar char="○"/>
            </a:pPr>
            <a:r>
              <a:rPr lang="en" sz="2000" dirty="0">
                <a:solidFill>
                  <a:srgbClr val="000000"/>
                </a:solidFill>
              </a:rPr>
              <a:t>Non-smartphones, including landline phones</a:t>
            </a:r>
            <a:endParaRPr sz="2000" dirty="0">
              <a:solidFill>
                <a:srgbClr val="000000"/>
              </a:solidFill>
            </a:endParaRPr>
          </a:p>
        </p:txBody>
      </p:sp>
      <p:sp>
        <p:nvSpPr>
          <p:cNvPr id="301" name="Google Shape;301;p46"/>
          <p:cNvSpPr txBox="1">
            <a:spLocks noGrp="1"/>
          </p:cNvSpPr>
          <p:nvPr>
            <p:ph type="title"/>
          </p:nvPr>
        </p:nvSpPr>
        <p:spPr>
          <a:xfrm>
            <a:off x="1723700" y="881625"/>
            <a:ext cx="23448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 of Scope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7"/>
          <p:cNvSpPr txBox="1">
            <a:spLocks noGrp="1"/>
          </p:cNvSpPr>
          <p:nvPr>
            <p:ph type="title"/>
          </p:nvPr>
        </p:nvSpPr>
        <p:spPr>
          <a:xfrm>
            <a:off x="1696275" y="2355100"/>
            <a:ext cx="63321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Thank you  &amp; Questions?</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727650" y="4933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Proximity-Based 2FA</a:t>
            </a:r>
            <a:endParaRPr/>
          </a:p>
        </p:txBody>
      </p:sp>
      <p:sp>
        <p:nvSpPr>
          <p:cNvPr id="107" name="Google Shape;107;p16"/>
          <p:cNvSpPr txBox="1">
            <a:spLocks noGrp="1"/>
          </p:cNvSpPr>
          <p:nvPr>
            <p:ph type="body" idx="1"/>
          </p:nvPr>
        </p:nvSpPr>
        <p:spPr>
          <a:xfrm>
            <a:off x="260200" y="1390725"/>
            <a:ext cx="8733300" cy="3465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2"/>
              </a:buClr>
              <a:buSzPts val="2400"/>
              <a:buChar char="●"/>
            </a:pPr>
            <a:r>
              <a:rPr lang="en" sz="2400">
                <a:solidFill>
                  <a:schemeClr val="dk2"/>
                </a:solidFill>
              </a:rPr>
              <a:t>Existing 2FA can be tedious to use</a:t>
            </a:r>
            <a:endParaRPr sz="2400">
              <a:solidFill>
                <a:schemeClr val="dk2"/>
              </a:solidFill>
            </a:endParaRPr>
          </a:p>
          <a:p>
            <a:pPr marL="914400" lvl="1" indent="-381000" algn="l" rtl="0">
              <a:spcBef>
                <a:spcPts val="0"/>
              </a:spcBef>
              <a:spcAft>
                <a:spcPts val="0"/>
              </a:spcAft>
              <a:buClr>
                <a:schemeClr val="dk2"/>
              </a:buClr>
              <a:buSzPts val="2400"/>
              <a:buChar char="○"/>
            </a:pPr>
            <a:r>
              <a:rPr lang="en" sz="2400">
                <a:solidFill>
                  <a:schemeClr val="dk2"/>
                </a:solidFill>
              </a:rPr>
              <a:t>2FA challenge often has the user enter a one-time code or a rolling code from the prover on the login client</a:t>
            </a:r>
            <a:endParaRPr sz="2400">
              <a:solidFill>
                <a:schemeClr val="dk2"/>
              </a:solidFill>
            </a:endParaRPr>
          </a:p>
          <a:p>
            <a:pPr marL="914400" lvl="1" indent="-381000" algn="l" rtl="0">
              <a:spcBef>
                <a:spcPts val="0"/>
              </a:spcBef>
              <a:spcAft>
                <a:spcPts val="0"/>
              </a:spcAft>
              <a:buClr>
                <a:schemeClr val="dk2"/>
              </a:buClr>
              <a:buSzPts val="2400"/>
              <a:buChar char="○"/>
            </a:pPr>
            <a:r>
              <a:rPr lang="en" sz="2400">
                <a:solidFill>
                  <a:schemeClr val="dk2"/>
                </a:solidFill>
              </a:rPr>
              <a:t>Can be difficult for people with visual difficulties or conditions that impair the ability to use their hands</a:t>
            </a:r>
            <a:endParaRPr sz="2400">
              <a:solidFill>
                <a:schemeClr val="dk2"/>
              </a:solidFill>
            </a:endParaRPr>
          </a:p>
          <a:p>
            <a:pPr marL="457200" lvl="0" indent="-381000" algn="l" rtl="0">
              <a:spcBef>
                <a:spcPts val="0"/>
              </a:spcBef>
              <a:spcAft>
                <a:spcPts val="0"/>
              </a:spcAft>
              <a:buClr>
                <a:schemeClr val="dk2"/>
              </a:buClr>
              <a:buSzPts val="2400"/>
              <a:buChar char="●"/>
            </a:pPr>
            <a:r>
              <a:rPr lang="en" sz="2400">
                <a:solidFill>
                  <a:schemeClr val="dk2"/>
                </a:solidFill>
              </a:rPr>
              <a:t>Proximity-Based 2FA tries to create a </a:t>
            </a:r>
            <a:r>
              <a:rPr lang="en" sz="2400" i="1">
                <a:solidFill>
                  <a:schemeClr val="dk2"/>
                </a:solidFill>
              </a:rPr>
              <a:t>zero-effort</a:t>
            </a:r>
            <a:r>
              <a:rPr lang="en" sz="2400">
                <a:solidFill>
                  <a:schemeClr val="dk2"/>
                </a:solidFill>
              </a:rPr>
              <a:t> verification by checking if the prover is in close physical proximity to the login client</a:t>
            </a:r>
            <a:endParaRPr sz="24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727650" y="4721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Proximity-Based 2FA Mechanisms</a:t>
            </a:r>
            <a:endParaRPr/>
          </a:p>
        </p:txBody>
      </p:sp>
      <p:sp>
        <p:nvSpPr>
          <p:cNvPr id="113" name="Google Shape;113;p17"/>
          <p:cNvSpPr txBox="1">
            <a:spLocks noGrp="1"/>
          </p:cNvSpPr>
          <p:nvPr>
            <p:ph type="body" idx="1"/>
          </p:nvPr>
        </p:nvSpPr>
        <p:spPr>
          <a:xfrm>
            <a:off x="780950" y="1556425"/>
            <a:ext cx="7688700" cy="3454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2"/>
              </a:buClr>
              <a:buSzPts val="2400"/>
              <a:buChar char="●"/>
            </a:pPr>
            <a:r>
              <a:rPr lang="en" sz="2400">
                <a:solidFill>
                  <a:schemeClr val="dk2"/>
                </a:solidFill>
              </a:rPr>
              <a:t>Bluetooth and WiFi are not optimal</a:t>
            </a:r>
            <a:endParaRPr sz="2400">
              <a:solidFill>
                <a:schemeClr val="dk2"/>
              </a:solidFill>
            </a:endParaRPr>
          </a:p>
          <a:p>
            <a:pPr marL="914400" lvl="1" indent="-381000" algn="l" rtl="0">
              <a:spcBef>
                <a:spcPts val="0"/>
              </a:spcBef>
              <a:spcAft>
                <a:spcPts val="0"/>
              </a:spcAft>
              <a:buClr>
                <a:schemeClr val="dk2"/>
              </a:buClr>
              <a:buSzPts val="2400"/>
              <a:buChar char="○"/>
            </a:pPr>
            <a:r>
              <a:rPr lang="en" sz="2400">
                <a:solidFill>
                  <a:schemeClr val="dk2"/>
                </a:solidFill>
              </a:rPr>
              <a:t>Most browsers do not support a Bluetooth API</a:t>
            </a:r>
            <a:endParaRPr sz="2400">
              <a:solidFill>
                <a:schemeClr val="dk2"/>
              </a:solidFill>
            </a:endParaRPr>
          </a:p>
          <a:p>
            <a:pPr marL="914400" lvl="1" indent="-381000" algn="l" rtl="0">
              <a:spcBef>
                <a:spcPts val="0"/>
              </a:spcBef>
              <a:spcAft>
                <a:spcPts val="0"/>
              </a:spcAft>
              <a:buClr>
                <a:schemeClr val="dk2"/>
              </a:buClr>
              <a:buSzPts val="2400"/>
              <a:buChar char="○"/>
            </a:pPr>
            <a:r>
              <a:rPr lang="en" sz="2400">
                <a:solidFill>
                  <a:schemeClr val="dk2"/>
                </a:solidFill>
              </a:rPr>
              <a:t>WiFi requires the prover and login client to be on the same network</a:t>
            </a:r>
            <a:endParaRPr sz="2400">
              <a:solidFill>
                <a:schemeClr val="dk2"/>
              </a:solidFill>
            </a:endParaRPr>
          </a:p>
          <a:p>
            <a:pPr marL="914400" lvl="1" indent="-381000" algn="l" rtl="0">
              <a:spcBef>
                <a:spcPts val="0"/>
              </a:spcBef>
              <a:spcAft>
                <a:spcPts val="0"/>
              </a:spcAft>
              <a:buClr>
                <a:schemeClr val="dk2"/>
              </a:buClr>
              <a:buSzPts val="2400"/>
              <a:buChar char="○"/>
            </a:pPr>
            <a:r>
              <a:rPr lang="en" sz="2400">
                <a:solidFill>
                  <a:schemeClr val="dk2"/>
                </a:solidFill>
              </a:rPr>
              <a:t>Both WiFi and Bluetooth have fairly long range, which increases vulnerability to </a:t>
            </a:r>
            <a:r>
              <a:rPr lang="en" sz="2400" i="1">
                <a:solidFill>
                  <a:schemeClr val="dk2"/>
                </a:solidFill>
              </a:rPr>
              <a:t>co-located attacks</a:t>
            </a:r>
            <a:r>
              <a:rPr lang="en" sz="2400">
                <a:solidFill>
                  <a:schemeClr val="dk2"/>
                </a:solidFill>
              </a:rPr>
              <a:t> (discussed later)</a:t>
            </a:r>
            <a:endParaRPr sz="2400">
              <a:solidFill>
                <a:schemeClr val="dk2"/>
              </a:solidFill>
            </a:endParaRPr>
          </a:p>
          <a:p>
            <a:pPr marL="457200" lvl="0" indent="-381000" algn="l" rtl="0">
              <a:spcBef>
                <a:spcPts val="0"/>
              </a:spcBef>
              <a:spcAft>
                <a:spcPts val="0"/>
              </a:spcAft>
              <a:buClr>
                <a:schemeClr val="dk2"/>
              </a:buClr>
              <a:buSzPts val="2400"/>
              <a:buChar char="●"/>
            </a:pPr>
            <a:r>
              <a:rPr lang="en" sz="2400">
                <a:solidFill>
                  <a:schemeClr val="dk2"/>
                </a:solidFill>
              </a:rPr>
              <a:t>What about using acoustic signals?</a:t>
            </a:r>
            <a:endParaRPr sz="24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727650" y="490725"/>
            <a:ext cx="84162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Previous Work on Acoustic Proximity-Based 2FA</a:t>
            </a:r>
            <a:endParaRPr/>
          </a:p>
        </p:txBody>
      </p:sp>
      <p:sp>
        <p:nvSpPr>
          <p:cNvPr id="119" name="Google Shape;119;p18"/>
          <p:cNvSpPr txBox="1">
            <a:spLocks noGrp="1"/>
          </p:cNvSpPr>
          <p:nvPr>
            <p:ph type="body" idx="1"/>
          </p:nvPr>
        </p:nvSpPr>
        <p:spPr>
          <a:xfrm>
            <a:off x="311700" y="1452600"/>
            <a:ext cx="8832300" cy="31371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000000"/>
              </a:buClr>
              <a:buSzPts val="2400"/>
              <a:buFont typeface="Arial"/>
              <a:buChar char="●"/>
            </a:pPr>
            <a:r>
              <a:rPr lang="en" sz="2400">
                <a:solidFill>
                  <a:srgbClr val="000000"/>
                </a:solidFill>
              </a:rPr>
              <a:t>Sound-Proof</a:t>
            </a:r>
            <a:r>
              <a:rPr lang="en" sz="2400" baseline="30000">
                <a:solidFill>
                  <a:srgbClr val="000000"/>
                </a:solidFill>
              </a:rPr>
              <a:t>1</a:t>
            </a:r>
            <a:r>
              <a:rPr lang="en" sz="2400">
                <a:solidFill>
                  <a:srgbClr val="000000"/>
                </a:solidFill>
              </a:rPr>
              <a:t> checks that the prover and login client detect the same ambient sound</a:t>
            </a:r>
            <a:endParaRPr sz="2400">
              <a:solidFill>
                <a:srgbClr val="000000"/>
              </a:solidFill>
            </a:endParaRPr>
          </a:p>
          <a:p>
            <a:pPr marL="914400" lvl="1" indent="-381000" algn="l" rtl="0">
              <a:spcBef>
                <a:spcPts val="0"/>
              </a:spcBef>
              <a:spcAft>
                <a:spcPts val="0"/>
              </a:spcAft>
              <a:buClr>
                <a:srgbClr val="000000"/>
              </a:buClr>
              <a:buSzPts val="2400"/>
              <a:buChar char="○"/>
            </a:pPr>
            <a:r>
              <a:rPr lang="en" sz="2400">
                <a:solidFill>
                  <a:srgbClr val="000000"/>
                </a:solidFill>
              </a:rPr>
              <a:t>Can be blocked by an adversary drowning out ambient noise</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SlickLogin</a:t>
            </a:r>
            <a:r>
              <a:rPr lang="en" sz="2400" baseline="30000">
                <a:solidFill>
                  <a:srgbClr val="000000"/>
                </a:solidFill>
              </a:rPr>
              <a:t>2</a:t>
            </a:r>
            <a:r>
              <a:rPr lang="en" sz="2400">
                <a:solidFill>
                  <a:srgbClr val="000000"/>
                </a:solidFill>
              </a:rPr>
              <a:t> sends an inaudible acoustic signal from the prover to the login client</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Both are vulnerable to </a:t>
            </a:r>
            <a:r>
              <a:rPr lang="en" sz="2400" i="1">
                <a:solidFill>
                  <a:srgbClr val="000000"/>
                </a:solidFill>
              </a:rPr>
              <a:t>man-in-the-middle attacks</a:t>
            </a:r>
            <a:endParaRPr sz="2400">
              <a:solidFill>
                <a:srgbClr val="000000"/>
              </a:solidFill>
            </a:endParaRPr>
          </a:p>
        </p:txBody>
      </p:sp>
      <p:sp>
        <p:nvSpPr>
          <p:cNvPr id="120" name="Google Shape;120;p18"/>
          <p:cNvSpPr txBox="1"/>
          <p:nvPr/>
        </p:nvSpPr>
        <p:spPr>
          <a:xfrm>
            <a:off x="311700" y="4452300"/>
            <a:ext cx="5925300" cy="691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u="sng">
                <a:solidFill>
                  <a:schemeClr val="hlink"/>
                </a:solidFill>
                <a:hlinkClick r:id="rId3"/>
              </a:rPr>
              <a:t>https://www.usenix.org/node/190981</a:t>
            </a:r>
            <a:endParaRPr/>
          </a:p>
          <a:p>
            <a:pPr marL="457200" lvl="0" indent="-317500" algn="l" rtl="0">
              <a:spcBef>
                <a:spcPts val="0"/>
              </a:spcBef>
              <a:spcAft>
                <a:spcPts val="0"/>
              </a:spcAft>
              <a:buSzPts val="1400"/>
              <a:buAutoNum type="arabicPeriod"/>
            </a:pPr>
            <a:r>
              <a:rPr lang="en" u="sng">
                <a:solidFill>
                  <a:schemeClr val="hlink"/>
                </a:solidFill>
                <a:hlinkClick r:id="rId4"/>
              </a:rPr>
              <a:t>https://en.wikipedia.org/wiki/SlickLogin</a:t>
            </a: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727650" y="4896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Man-in-the-Middle and Co-located Attacks</a:t>
            </a:r>
            <a:endParaRPr/>
          </a:p>
        </p:txBody>
      </p:sp>
      <p:pic>
        <p:nvPicPr>
          <p:cNvPr id="126" name="Google Shape;126;p19"/>
          <p:cNvPicPr preferRelativeResize="0"/>
          <p:nvPr/>
        </p:nvPicPr>
        <p:blipFill>
          <a:blip r:embed="rId3">
            <a:alphaModFix/>
          </a:blip>
          <a:stretch>
            <a:fillRect/>
          </a:stretch>
        </p:blipFill>
        <p:spPr>
          <a:xfrm>
            <a:off x="270550" y="1255663"/>
            <a:ext cx="3790950" cy="2733675"/>
          </a:xfrm>
          <a:prstGeom prst="rect">
            <a:avLst/>
          </a:prstGeom>
          <a:noFill/>
          <a:ln>
            <a:noFill/>
          </a:ln>
        </p:spPr>
      </p:pic>
      <p:pic>
        <p:nvPicPr>
          <p:cNvPr id="127" name="Google Shape;127;p19"/>
          <p:cNvPicPr preferRelativeResize="0"/>
          <p:nvPr/>
        </p:nvPicPr>
        <p:blipFill>
          <a:blip r:embed="rId4">
            <a:alphaModFix/>
          </a:blip>
          <a:stretch>
            <a:fillRect/>
          </a:stretch>
        </p:blipFill>
        <p:spPr>
          <a:xfrm>
            <a:off x="4946100" y="1231850"/>
            <a:ext cx="3886200" cy="2781300"/>
          </a:xfrm>
          <a:prstGeom prst="rect">
            <a:avLst/>
          </a:prstGeom>
          <a:noFill/>
          <a:ln>
            <a:noFill/>
          </a:ln>
        </p:spPr>
      </p:pic>
      <p:sp>
        <p:nvSpPr>
          <p:cNvPr id="128" name="Google Shape;128;p19"/>
          <p:cNvSpPr txBox="1"/>
          <p:nvPr/>
        </p:nvSpPr>
        <p:spPr>
          <a:xfrm>
            <a:off x="3260400" y="4654150"/>
            <a:ext cx="2623200" cy="47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(image credit to paper authors)</a:t>
            </a:r>
            <a:endParaRPr/>
          </a:p>
        </p:txBody>
      </p:sp>
      <p:sp>
        <p:nvSpPr>
          <p:cNvPr id="129" name="Google Shape;129;p19"/>
          <p:cNvSpPr txBox="1"/>
          <p:nvPr/>
        </p:nvSpPr>
        <p:spPr>
          <a:xfrm>
            <a:off x="478975" y="3989350"/>
            <a:ext cx="3374100" cy="66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t>Illustration of a man-in-the-middle attack</a:t>
            </a:r>
            <a:endParaRPr sz="1800"/>
          </a:p>
        </p:txBody>
      </p:sp>
      <p:sp>
        <p:nvSpPr>
          <p:cNvPr id="130" name="Google Shape;130;p19"/>
          <p:cNvSpPr txBox="1"/>
          <p:nvPr/>
        </p:nvSpPr>
        <p:spPr>
          <a:xfrm>
            <a:off x="5127000" y="3989350"/>
            <a:ext cx="3524400" cy="61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t>Illustration of a co-located attack</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idx="1"/>
          </p:nvPr>
        </p:nvSpPr>
        <p:spPr>
          <a:xfrm>
            <a:off x="311700" y="1152475"/>
            <a:ext cx="8648400" cy="3990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Goal is to provide zero-effort 2FA</a:t>
            </a:r>
            <a:endParaRPr sz="2400">
              <a:solidFill>
                <a:srgbClr val="000000"/>
              </a:solidFill>
            </a:endParaRPr>
          </a:p>
          <a:p>
            <a:pPr marL="914400" lvl="1" indent="-381000" algn="l" rtl="0">
              <a:spcBef>
                <a:spcPts val="0"/>
              </a:spcBef>
              <a:spcAft>
                <a:spcPts val="0"/>
              </a:spcAft>
              <a:buClr>
                <a:srgbClr val="000000"/>
              </a:buClr>
              <a:buSzPts val="2400"/>
              <a:buChar char="○"/>
            </a:pPr>
            <a:r>
              <a:rPr lang="en" sz="2400">
                <a:solidFill>
                  <a:srgbClr val="000000"/>
                </a:solidFill>
              </a:rPr>
              <a:t>Uses acoustic proximity-based 2FA to achieve this</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Needs to be secure against man-in-the-middle attacks and co-located attacks</a:t>
            </a:r>
            <a:endParaRPr sz="2400">
              <a:solidFill>
                <a:srgbClr val="000000"/>
              </a:solidFill>
            </a:endParaRPr>
          </a:p>
          <a:p>
            <a:pPr marL="914400" lvl="1" indent="-381000" algn="l" rtl="0">
              <a:spcBef>
                <a:spcPts val="0"/>
              </a:spcBef>
              <a:spcAft>
                <a:spcPts val="0"/>
              </a:spcAft>
              <a:buClr>
                <a:srgbClr val="000000"/>
              </a:buClr>
              <a:buSzPts val="2400"/>
              <a:buChar char="○"/>
            </a:pPr>
            <a:r>
              <a:rPr lang="en" sz="2400">
                <a:solidFill>
                  <a:srgbClr val="000000"/>
                </a:solidFill>
              </a:rPr>
              <a:t>Relies on fingerprinting the prover’s speakers and the login client’s microphone to verify the device emitting the sound, defending against man-in-the-middle attacks</a:t>
            </a:r>
            <a:endParaRPr sz="2400">
              <a:solidFill>
                <a:srgbClr val="000000"/>
              </a:solidFill>
            </a:endParaRPr>
          </a:p>
          <a:p>
            <a:pPr marL="914400" lvl="1" indent="-381000" algn="l" rtl="0">
              <a:spcBef>
                <a:spcPts val="0"/>
              </a:spcBef>
              <a:spcAft>
                <a:spcPts val="0"/>
              </a:spcAft>
              <a:buClr>
                <a:srgbClr val="000000"/>
              </a:buClr>
              <a:buSzPts val="2400"/>
              <a:buChar char="○"/>
            </a:pPr>
            <a:r>
              <a:rPr lang="en" sz="2400">
                <a:solidFill>
                  <a:srgbClr val="000000"/>
                </a:solidFill>
              </a:rPr>
              <a:t>Measures the distance between the prover and the login client to mitigate co-located attacks</a:t>
            </a:r>
            <a:endParaRPr sz="2400">
              <a:solidFill>
                <a:srgbClr val="000000"/>
              </a:solidFill>
            </a:endParaRPr>
          </a:p>
        </p:txBody>
      </p:sp>
      <p:sp>
        <p:nvSpPr>
          <p:cNvPr id="136" name="Google Shape;136;p20"/>
          <p:cNvSpPr txBox="1">
            <a:spLocks noGrp="1"/>
          </p:cNvSpPr>
          <p:nvPr>
            <p:ph type="title"/>
          </p:nvPr>
        </p:nvSpPr>
        <p:spPr>
          <a:xfrm>
            <a:off x="727650" y="4803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Proximity-Proof Motivation and Design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1747175" y="769600"/>
            <a:ext cx="8457600" cy="68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Threat Model</a:t>
            </a:r>
            <a:endParaRPr/>
          </a:p>
        </p:txBody>
      </p:sp>
      <p:sp>
        <p:nvSpPr>
          <p:cNvPr id="142" name="Google Shape;142;p21"/>
          <p:cNvSpPr txBox="1">
            <a:spLocks noGrp="1"/>
          </p:cNvSpPr>
          <p:nvPr>
            <p:ph type="body" idx="1"/>
          </p:nvPr>
        </p:nvSpPr>
        <p:spPr>
          <a:xfrm>
            <a:off x="-37200" y="1333175"/>
            <a:ext cx="9218400" cy="38103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The user’s username and password have been compromised and are known by the attacker</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The attacker tries to log in via a web browser on an arbitrary device</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Communication between browser and server secured (e.g. TLS)</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Communication between enrolled 2FA device and server secured (e.g. TLS)</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There exists a line-of-sight channel between the 2FA device and the login device</a:t>
            </a:r>
            <a:endParaRPr sz="2400">
              <a:solidFill>
                <a:srgbClr val="000000"/>
              </a:solidFill>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1966</Words>
  <Application>Microsoft Office PowerPoint</Application>
  <PresentationFormat>全屏显示(16:9)</PresentationFormat>
  <Paragraphs>158</Paragraphs>
  <Slides>35</Slides>
  <Notes>35</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35</vt:i4>
      </vt:variant>
    </vt:vector>
  </HeadingPairs>
  <TitlesOfParts>
    <vt:vector size="39" baseType="lpstr">
      <vt:lpstr>Raleway</vt:lpstr>
      <vt:lpstr>Lato</vt:lpstr>
      <vt:lpstr>Arial</vt:lpstr>
      <vt:lpstr>Streamline</vt:lpstr>
      <vt:lpstr>Proximity-Proof: Secure and Usable Mobile Two-Factor Authentication</vt:lpstr>
      <vt:lpstr>Background: Two-Factor Authentication (2FA)</vt:lpstr>
      <vt:lpstr>Typical 2FA Interaction</vt:lpstr>
      <vt:lpstr>Proximity-Based 2FA</vt:lpstr>
      <vt:lpstr>Proximity-Based 2FA Mechanisms</vt:lpstr>
      <vt:lpstr>Previous Work on Acoustic Proximity-Based 2FA</vt:lpstr>
      <vt:lpstr>Man-in-the-Middle and Co-located Attacks</vt:lpstr>
      <vt:lpstr>Proximity-Proof Motivation and Design</vt:lpstr>
      <vt:lpstr>Threat Model</vt:lpstr>
      <vt:lpstr>Man-in-the-Middle(MiM) attack</vt:lpstr>
      <vt:lpstr>PowerPoint 演示文稿</vt:lpstr>
      <vt:lpstr>Man-in-the-Middle(MiM) attack</vt:lpstr>
      <vt:lpstr>PowerPoint 演示文稿</vt:lpstr>
      <vt:lpstr>Co-located Attacks</vt:lpstr>
      <vt:lpstr>Resilience to MiM Attacks</vt:lpstr>
      <vt:lpstr>Resilience to Co-Located Attacks</vt:lpstr>
      <vt:lpstr>Acoustic Fingerprinting</vt:lpstr>
      <vt:lpstr>Acoustic Fingerprinting</vt:lpstr>
      <vt:lpstr>Cross-Device Ranging</vt:lpstr>
      <vt:lpstr>Cross-Device Ranging</vt:lpstr>
      <vt:lpstr>PowerPoint 演示文稿</vt:lpstr>
      <vt:lpstr>Impact of Attacks on One-Time 2FA</vt:lpstr>
      <vt:lpstr>Efficacy of Acoustic Fingerprinting</vt:lpstr>
      <vt:lpstr>Efficacy of Acoustic Fingerprinting</vt:lpstr>
      <vt:lpstr>Efficacy of Acoustic Fingerprinting </vt:lpstr>
      <vt:lpstr>Defeating MiM Attacks</vt:lpstr>
      <vt:lpstr>PowerPoint 演示文稿</vt:lpstr>
      <vt:lpstr>Defeating Co-Located Attacks</vt:lpstr>
      <vt:lpstr>Defeating Co-Located Attacks</vt:lpstr>
      <vt:lpstr>Authentication Latency</vt:lpstr>
      <vt:lpstr>Usability Study</vt:lpstr>
      <vt:lpstr>Usability Study</vt:lpstr>
      <vt:lpstr>Proximity-Proof Flaws</vt:lpstr>
      <vt:lpstr>Out of Scope</vt:lpstr>
      <vt:lpstr>Thank you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Proximity-Proof: Secure and Usable Mobile Two-Factor Authentication</dc:title>
  <cp:lastModifiedBy>Yuchen Yuan</cp:lastModifiedBy>
  <cp:revision>1</cp:revision>
  <dcterms:modified xsi:type="dcterms:W3CDTF">2019-02-13T21:18:22Z</dcterms:modified>
</cp:coreProperties>
</file>